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6" r:id="rId1"/>
  </p:sldMasterIdLst>
  <p:notesMasterIdLst>
    <p:notesMasterId r:id="rId38"/>
  </p:notesMasterIdLst>
  <p:sldIdLst>
    <p:sldId id="256" r:id="rId2"/>
    <p:sldId id="257" r:id="rId3"/>
    <p:sldId id="277" r:id="rId4"/>
    <p:sldId id="276" r:id="rId5"/>
    <p:sldId id="259" r:id="rId6"/>
    <p:sldId id="278" r:id="rId7"/>
    <p:sldId id="260" r:id="rId8"/>
    <p:sldId id="279" r:id="rId9"/>
    <p:sldId id="261" r:id="rId10"/>
    <p:sldId id="262" r:id="rId11"/>
    <p:sldId id="265" r:id="rId12"/>
    <p:sldId id="280" r:id="rId13"/>
    <p:sldId id="281" r:id="rId14"/>
    <p:sldId id="267" r:id="rId15"/>
    <p:sldId id="266" r:id="rId16"/>
    <p:sldId id="268" r:id="rId17"/>
    <p:sldId id="269" r:id="rId18"/>
    <p:sldId id="270" r:id="rId19"/>
    <p:sldId id="271" r:id="rId20"/>
    <p:sldId id="272" r:id="rId21"/>
    <p:sldId id="273" r:id="rId22"/>
    <p:sldId id="274" r:id="rId23"/>
    <p:sldId id="275" r:id="rId24"/>
    <p:sldId id="282" r:id="rId25"/>
    <p:sldId id="283" r:id="rId26"/>
    <p:sldId id="285" r:id="rId27"/>
    <p:sldId id="286" r:id="rId28"/>
    <p:sldId id="284" r:id="rId29"/>
    <p:sldId id="287" r:id="rId30"/>
    <p:sldId id="288" r:id="rId31"/>
    <p:sldId id="289" r:id="rId32"/>
    <p:sldId id="290" r:id="rId33"/>
    <p:sldId id="291" r:id="rId34"/>
    <p:sldId id="292" r:id="rId35"/>
    <p:sldId id="293" r:id="rId36"/>
    <p:sldId id="29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5290" autoAdjust="0"/>
  </p:normalViewPr>
  <p:slideViewPr>
    <p:cSldViewPr snapToGrid="0">
      <p:cViewPr varScale="1">
        <p:scale>
          <a:sx n="73" d="100"/>
          <a:sy n="73" d="100"/>
        </p:scale>
        <p:origin x="58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16C56-CA30-429B-A9AB-4C7CDC7AC7EB}" type="datetimeFigureOut">
              <a:rPr lang="en-US" smtClean="0"/>
              <a:t>2/16/2024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F4854-9AB0-4202-82B7-B6FB3CBEFBF0}" type="slidenum">
              <a:rPr lang="en-US" smtClean="0"/>
              <a:t>‹#›</a:t>
            </a:fld>
            <a:endParaRPr lang="en-US"/>
          </a:p>
        </p:txBody>
      </p:sp>
    </p:spTree>
    <p:extLst>
      <p:ext uri="{BB962C8B-B14F-4D97-AF65-F5344CB8AC3E}">
        <p14:creationId xmlns:p14="http://schemas.microsoft.com/office/powerpoint/2010/main" val="66779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Reference:</a:t>
            </a:r>
          </a:p>
          <a:p>
            <a:r>
              <a:rPr lang="en-US" sz="1200" b="0" i="0" kern="1200" dirty="0" smtClean="0">
                <a:solidFill>
                  <a:schemeClr val="tx1"/>
                </a:solidFill>
                <a:effectLst/>
                <a:latin typeface="+mn-lt"/>
                <a:ea typeface="+mn-ea"/>
                <a:cs typeface="+mn-cs"/>
              </a:rPr>
              <a:t>Collis, J., Grayson, A. and Johal, S., 2010. Econometric analysis of alcohol consumption in the UK. </a:t>
            </a:r>
            <a:r>
              <a:rPr lang="en-US" sz="1200" b="0" i="1" kern="1200" dirty="0" smtClean="0">
                <a:solidFill>
                  <a:schemeClr val="tx1"/>
                </a:solidFill>
                <a:effectLst/>
                <a:latin typeface="+mn-lt"/>
                <a:ea typeface="+mn-ea"/>
                <a:cs typeface="+mn-cs"/>
              </a:rPr>
              <a:t>London: HM Revenue &amp; Customs</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Rajput, S.A., Aziz, M.O. and Siddiqui, M.A., 2019. Social determinants of Health and Alcohol consumption in the UK. </a:t>
            </a:r>
            <a:r>
              <a:rPr lang="en-US" sz="1200" b="0" i="1" kern="1200" dirty="0" smtClean="0">
                <a:solidFill>
                  <a:schemeClr val="tx1"/>
                </a:solidFill>
                <a:effectLst/>
                <a:latin typeface="+mn-lt"/>
                <a:ea typeface="+mn-ea"/>
                <a:cs typeface="+mn-cs"/>
              </a:rPr>
              <a:t>Epidemiology, Biostatistics, and Public Health</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16</a:t>
            </a:r>
            <a:r>
              <a:rPr lang="en-US" sz="1200" b="0" i="0" kern="1200" dirty="0" smtClean="0">
                <a:solidFill>
                  <a:schemeClr val="tx1"/>
                </a:solidFill>
                <a:effectLst/>
                <a:latin typeface="+mn-lt"/>
                <a:ea typeface="+mn-ea"/>
                <a:cs typeface="+mn-cs"/>
              </a:rPr>
              <a:t>(3).</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Office for Health Improvement &amp; Disparities, 2023. L</a:t>
            </a:r>
            <a:r>
              <a:rPr lang="en-US" sz="1200" b="0" i="0" kern="1200" dirty="0" err="1" smtClean="0">
                <a:solidFill>
                  <a:schemeClr val="tx1"/>
                </a:solidFill>
                <a:effectLst/>
                <a:latin typeface="+mn-lt"/>
                <a:ea typeface="+mn-ea"/>
                <a:cs typeface="+mn-cs"/>
              </a:rPr>
              <a:t>ocal</a:t>
            </a:r>
            <a:r>
              <a:rPr lang="en-US" sz="1200" b="0" i="0" kern="1200" dirty="0" smtClean="0">
                <a:solidFill>
                  <a:schemeClr val="tx1"/>
                </a:solidFill>
                <a:effectLst/>
                <a:latin typeface="+mn-lt"/>
                <a:ea typeface="+mn-ea"/>
                <a:cs typeface="+mn-cs"/>
              </a:rPr>
              <a:t> Alcohol Profiles for England: short statistical commentary</a:t>
            </a:r>
            <a:r>
              <a:rPr lang="en-GB" sz="1200" b="0" i="0" kern="1200" dirty="0" smtClean="0">
                <a:solidFill>
                  <a:schemeClr val="tx1"/>
                </a:solidFill>
                <a:effectLst/>
                <a:latin typeface="+mn-lt"/>
                <a:ea typeface="+mn-ea"/>
                <a:cs typeface="+mn-cs"/>
              </a:rPr>
              <a:t>. Available</a:t>
            </a:r>
            <a:r>
              <a:rPr lang="en-GB" sz="1200" b="0" i="0" kern="1200" baseline="0" dirty="0" smtClean="0">
                <a:solidFill>
                  <a:schemeClr val="tx1"/>
                </a:solidFill>
                <a:effectLst/>
                <a:latin typeface="+mn-lt"/>
                <a:ea typeface="+mn-ea"/>
                <a:cs typeface="+mn-cs"/>
              </a:rPr>
              <a:t> at https://www.gov.uk/government/statistics/local-alcohol-profiles-for-england-lape-march-2023-update/local-alcohol-profiles-for-england-short-statistical-commentary-march-2023. Accessed [Feb, 2024]</a:t>
            </a:r>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2</a:t>
            </a:fld>
            <a:endParaRPr lang="en-US"/>
          </a:p>
        </p:txBody>
      </p:sp>
    </p:spTree>
    <p:extLst>
      <p:ext uri="{BB962C8B-B14F-4D97-AF65-F5344CB8AC3E}">
        <p14:creationId xmlns:p14="http://schemas.microsoft.com/office/powerpoint/2010/main" val="365061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Fitzgerald, N., Angus, K., </a:t>
            </a:r>
            <a:r>
              <a:rPr lang="en-US" sz="1200" b="0" i="0" kern="1200" dirty="0" err="1" smtClean="0">
                <a:solidFill>
                  <a:schemeClr val="tx1"/>
                </a:solidFill>
                <a:effectLst/>
                <a:latin typeface="+mn-lt"/>
                <a:ea typeface="+mn-ea"/>
                <a:cs typeface="+mn-cs"/>
              </a:rPr>
              <a:t>Emslie</a:t>
            </a:r>
            <a:r>
              <a:rPr lang="en-US" sz="1200" b="0" i="0" kern="1200" dirty="0" smtClean="0">
                <a:solidFill>
                  <a:schemeClr val="tx1"/>
                </a:solidFill>
                <a:effectLst/>
                <a:latin typeface="+mn-lt"/>
                <a:ea typeface="+mn-ea"/>
                <a:cs typeface="+mn-cs"/>
              </a:rPr>
              <a:t>, C., </a:t>
            </a:r>
            <a:r>
              <a:rPr lang="en-US" sz="1200" b="0" i="0" kern="1200" dirty="0" err="1" smtClean="0">
                <a:solidFill>
                  <a:schemeClr val="tx1"/>
                </a:solidFill>
                <a:effectLst/>
                <a:latin typeface="+mn-lt"/>
                <a:ea typeface="+mn-ea"/>
                <a:cs typeface="+mn-cs"/>
              </a:rPr>
              <a:t>Shipton</a:t>
            </a:r>
            <a:r>
              <a:rPr lang="en-US" sz="1200" b="0" i="0" kern="1200" dirty="0" smtClean="0">
                <a:solidFill>
                  <a:schemeClr val="tx1"/>
                </a:solidFill>
                <a:effectLst/>
                <a:latin typeface="+mn-lt"/>
                <a:ea typeface="+mn-ea"/>
                <a:cs typeface="+mn-cs"/>
              </a:rPr>
              <a:t>, D. and </a:t>
            </a:r>
            <a:r>
              <a:rPr lang="en-US" sz="1200" b="0" i="0" kern="1200" dirty="0" err="1" smtClean="0">
                <a:solidFill>
                  <a:schemeClr val="tx1"/>
                </a:solidFill>
                <a:effectLst/>
                <a:latin typeface="+mn-lt"/>
                <a:ea typeface="+mn-ea"/>
                <a:cs typeface="+mn-cs"/>
              </a:rPr>
              <a:t>Bauld</a:t>
            </a:r>
            <a:r>
              <a:rPr lang="en-US" sz="1200" b="0" i="0" kern="1200" dirty="0" smtClean="0">
                <a:solidFill>
                  <a:schemeClr val="tx1"/>
                </a:solidFill>
                <a:effectLst/>
                <a:latin typeface="+mn-lt"/>
                <a:ea typeface="+mn-ea"/>
                <a:cs typeface="+mn-cs"/>
              </a:rPr>
              <a:t>, L., 2016. Gender differences in the impact of population‐level alcohol policy interventions: evidence synthesis of systematic reviews. </a:t>
            </a:r>
            <a:r>
              <a:rPr lang="en-US" sz="1200" b="0" i="1" kern="1200" dirty="0" smtClean="0">
                <a:solidFill>
                  <a:schemeClr val="tx1"/>
                </a:solidFill>
                <a:effectLst/>
                <a:latin typeface="+mn-lt"/>
                <a:ea typeface="+mn-ea"/>
                <a:cs typeface="+mn-cs"/>
              </a:rPr>
              <a:t>Addiction</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111</a:t>
            </a:r>
            <a:r>
              <a:rPr lang="en-US" sz="1200" b="0" i="0" kern="1200" dirty="0" smtClean="0">
                <a:solidFill>
                  <a:schemeClr val="tx1"/>
                </a:solidFill>
                <a:effectLst/>
                <a:latin typeface="+mn-lt"/>
                <a:ea typeface="+mn-ea"/>
                <a:cs typeface="+mn-cs"/>
              </a:rPr>
              <a:t>(10), pp.1735-1747.</a:t>
            </a:r>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23</a:t>
            </a:fld>
            <a:endParaRPr lang="en-US"/>
          </a:p>
        </p:txBody>
      </p:sp>
    </p:spTree>
    <p:extLst>
      <p:ext uri="{BB962C8B-B14F-4D97-AF65-F5344CB8AC3E}">
        <p14:creationId xmlns:p14="http://schemas.microsoft.com/office/powerpoint/2010/main" val="2342085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Kabacoff, R., 2022. </a:t>
            </a:r>
            <a:r>
              <a:rPr lang="en-US" sz="1200" b="0" i="1" kern="1200" dirty="0" smtClean="0">
                <a:solidFill>
                  <a:schemeClr val="tx1"/>
                </a:solidFill>
                <a:effectLst/>
                <a:latin typeface="+mn-lt"/>
                <a:ea typeface="+mn-ea"/>
                <a:cs typeface="+mn-cs"/>
              </a:rPr>
              <a:t>R in action: data analysis and graphics with R and Tidyverse</a:t>
            </a:r>
            <a:r>
              <a:rPr lang="en-US" sz="1200" b="0" i="0" kern="1200" dirty="0" smtClean="0">
                <a:solidFill>
                  <a:schemeClr val="tx1"/>
                </a:solidFill>
                <a:effectLst/>
                <a:latin typeface="+mn-lt"/>
                <a:ea typeface="+mn-ea"/>
                <a:cs typeface="+mn-cs"/>
              </a:rPr>
              <a:t>. Simon and Schuster.</a:t>
            </a:r>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4</a:t>
            </a:fld>
            <a:endParaRPr lang="en-US"/>
          </a:p>
        </p:txBody>
      </p:sp>
    </p:spTree>
    <p:extLst>
      <p:ext uri="{BB962C8B-B14F-4D97-AF65-F5344CB8AC3E}">
        <p14:creationId xmlns:p14="http://schemas.microsoft.com/office/powerpoint/2010/main" val="3900936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5</a:t>
            </a:fld>
            <a:endParaRPr lang="en-US"/>
          </a:p>
        </p:txBody>
      </p:sp>
    </p:spTree>
    <p:extLst>
      <p:ext uri="{BB962C8B-B14F-4D97-AF65-F5344CB8AC3E}">
        <p14:creationId xmlns:p14="http://schemas.microsoft.com/office/powerpoint/2010/main" val="2671171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7</a:t>
            </a:fld>
            <a:endParaRPr lang="en-US"/>
          </a:p>
        </p:txBody>
      </p:sp>
    </p:spTree>
    <p:extLst>
      <p:ext uri="{BB962C8B-B14F-4D97-AF65-F5344CB8AC3E}">
        <p14:creationId xmlns:p14="http://schemas.microsoft.com/office/powerpoint/2010/main" val="194349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8</a:t>
            </a:fld>
            <a:endParaRPr lang="en-US"/>
          </a:p>
        </p:txBody>
      </p:sp>
    </p:spTree>
    <p:extLst>
      <p:ext uri="{BB962C8B-B14F-4D97-AF65-F5344CB8AC3E}">
        <p14:creationId xmlns:p14="http://schemas.microsoft.com/office/powerpoint/2010/main" val="2340718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9</a:t>
            </a:fld>
            <a:endParaRPr lang="en-US"/>
          </a:p>
        </p:txBody>
      </p:sp>
    </p:spTree>
    <p:extLst>
      <p:ext uri="{BB962C8B-B14F-4D97-AF65-F5344CB8AC3E}">
        <p14:creationId xmlns:p14="http://schemas.microsoft.com/office/powerpoint/2010/main" val="3767385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10</a:t>
            </a:fld>
            <a:endParaRPr lang="en-US"/>
          </a:p>
        </p:txBody>
      </p:sp>
    </p:spTree>
    <p:extLst>
      <p:ext uri="{BB962C8B-B14F-4D97-AF65-F5344CB8AC3E}">
        <p14:creationId xmlns:p14="http://schemas.microsoft.com/office/powerpoint/2010/main" val="350092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11</a:t>
            </a:fld>
            <a:endParaRPr lang="en-US"/>
          </a:p>
        </p:txBody>
      </p:sp>
    </p:spTree>
    <p:extLst>
      <p:ext uri="{BB962C8B-B14F-4D97-AF65-F5344CB8AC3E}">
        <p14:creationId xmlns:p14="http://schemas.microsoft.com/office/powerpoint/2010/main" val="2552050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Moinuddin</a:t>
            </a:r>
            <a:r>
              <a:rPr lang="en-US" dirty="0" smtClean="0"/>
              <a:t>, A., </a:t>
            </a:r>
            <a:r>
              <a:rPr lang="en-US" dirty="0" err="1" smtClean="0"/>
              <a:t>Goel</a:t>
            </a:r>
            <a:r>
              <a:rPr lang="en-US" dirty="0" smtClean="0"/>
              <a:t>, A., Saini, S., </a:t>
            </a:r>
            <a:r>
              <a:rPr lang="en-US" dirty="0" err="1" smtClean="0"/>
              <a:t>Bajpai</a:t>
            </a:r>
            <a:r>
              <a:rPr lang="en-US" dirty="0" smtClean="0"/>
              <a:t>, A. and </a:t>
            </a:r>
            <a:r>
              <a:rPr lang="en-US" dirty="0" err="1" smtClean="0"/>
              <a:t>Misra</a:t>
            </a:r>
            <a:r>
              <a:rPr lang="en-US" dirty="0" smtClean="0"/>
              <a:t>, R., 2016. Alcohol consumption and gender: a critical review. </a:t>
            </a:r>
            <a:r>
              <a:rPr lang="en-US" i="1" dirty="0" smtClean="0"/>
              <a:t>J </a:t>
            </a:r>
            <a:r>
              <a:rPr lang="en-US" i="1" dirty="0" err="1" smtClean="0"/>
              <a:t>Psychol</a:t>
            </a:r>
            <a:r>
              <a:rPr lang="en-US" i="1" dirty="0" smtClean="0"/>
              <a:t> </a:t>
            </a:r>
            <a:r>
              <a:rPr lang="en-US" i="1" dirty="0" err="1" smtClean="0"/>
              <a:t>Psychother</a:t>
            </a:r>
            <a:r>
              <a:rPr lang="en-US" dirty="0" smtClean="0"/>
              <a:t>, </a:t>
            </a:r>
            <a:r>
              <a:rPr lang="en-US" i="1" dirty="0" smtClean="0"/>
              <a:t>6</a:t>
            </a:r>
            <a:r>
              <a:rPr lang="en-US" dirty="0" smtClean="0"/>
              <a:t>(3), pp.1-4.</a:t>
            </a:r>
          </a:p>
          <a:p>
            <a:r>
              <a:rPr lang="en-US" dirty="0" smtClean="0"/>
              <a:t>Davoren, M.P., </a:t>
            </a:r>
            <a:r>
              <a:rPr lang="en-US" dirty="0" err="1" smtClean="0"/>
              <a:t>Demant</a:t>
            </a:r>
            <a:r>
              <a:rPr lang="en-US" dirty="0" smtClean="0"/>
              <a:t>, J., </a:t>
            </a:r>
            <a:r>
              <a:rPr lang="en-US" dirty="0" err="1" smtClean="0"/>
              <a:t>Shiely</a:t>
            </a:r>
            <a:r>
              <a:rPr lang="en-US" dirty="0" smtClean="0"/>
              <a:t>, F. and Perry, I.J., 2016. Alcohol consumption among university students in Ireland and the United Kingdom from 2002 to 2014: a systematic review. </a:t>
            </a:r>
            <a:r>
              <a:rPr lang="en-US" i="1" dirty="0" smtClean="0"/>
              <a:t>BMC public health</a:t>
            </a:r>
            <a:r>
              <a:rPr lang="en-US" dirty="0" smtClean="0"/>
              <a:t>, </a:t>
            </a:r>
            <a:r>
              <a:rPr lang="en-US" i="1" dirty="0" smtClean="0"/>
              <a:t>16</a:t>
            </a:r>
            <a:r>
              <a:rPr lang="en-US" dirty="0" smtClean="0"/>
              <a:t>(1), pp.1-13.</a:t>
            </a:r>
          </a:p>
          <a:p>
            <a:r>
              <a:rPr lang="en-US" dirty="0" smtClean="0"/>
              <a:t>Meier, P.S., Holmes, J., Brennan, A. and Angus, C., 2021. Alcohol policy and gender: a modelling study estimating gender‐specific effects of alcohol pricing policies. </a:t>
            </a:r>
            <a:r>
              <a:rPr lang="en-US" i="1" dirty="0" smtClean="0"/>
              <a:t>Addiction</a:t>
            </a:r>
            <a:r>
              <a:rPr lang="en-US" dirty="0" smtClean="0"/>
              <a:t>, </a:t>
            </a:r>
            <a:r>
              <a:rPr lang="en-US" i="1" dirty="0" smtClean="0"/>
              <a:t>116</a:t>
            </a:r>
            <a:r>
              <a:rPr lang="en-US" dirty="0" smtClean="0"/>
              <a:t>(9), pp.2372-2384.</a:t>
            </a:r>
          </a:p>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22</a:t>
            </a:fld>
            <a:endParaRPr lang="en-US"/>
          </a:p>
        </p:txBody>
      </p:sp>
    </p:spTree>
    <p:extLst>
      <p:ext uri="{BB962C8B-B14F-4D97-AF65-F5344CB8AC3E}">
        <p14:creationId xmlns:p14="http://schemas.microsoft.com/office/powerpoint/2010/main" val="3008073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391090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406883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029804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610560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265739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1D4EFAF-DCC8-4514-B777-7FA0ED4534DE}" type="datetimeFigureOut">
              <a:rPr lang="en-US" smtClean="0"/>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555570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1D4EFAF-DCC8-4514-B777-7FA0ED4534DE}" type="datetimeFigureOut">
              <a:rPr lang="en-US" smtClean="0"/>
              <a:t>2/16/2024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220951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1D4EFAF-DCC8-4514-B777-7FA0ED4534DE}" type="datetimeFigureOut">
              <a:rPr lang="en-US" smtClean="0"/>
              <a:t>2/16/2024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06422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D4EFAF-DCC8-4514-B777-7FA0ED4534DE}" type="datetimeFigureOut">
              <a:rPr lang="en-US" smtClean="0"/>
              <a:t>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070183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1D4EFAF-DCC8-4514-B777-7FA0ED4534DE}" type="datetimeFigureOut">
              <a:rPr lang="en-US" smtClean="0"/>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014573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1D4EFAF-DCC8-4514-B777-7FA0ED4534DE}" type="datetimeFigureOut">
              <a:rPr lang="en-US" smtClean="0"/>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321619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D4EFAF-DCC8-4514-B777-7FA0ED4534DE}" type="datetimeFigureOut">
              <a:rPr lang="en-US" smtClean="0"/>
              <a:t>2/16/2024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B8C34B-D1C3-49B3-9360-1B49136FB178}" type="slidenum">
              <a:rPr lang="en-US" smtClean="0"/>
              <a:t>‹#›</a:t>
            </a:fld>
            <a:endParaRPr lang="en-US"/>
          </a:p>
        </p:txBody>
      </p:sp>
    </p:spTree>
    <p:extLst>
      <p:ext uri="{BB962C8B-B14F-4D97-AF65-F5344CB8AC3E}">
        <p14:creationId xmlns:p14="http://schemas.microsoft.com/office/powerpoint/2010/main" val="2071299576"/>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Statistical Presentation</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22180406"/>
      </p:ext>
    </p:extLst>
  </p:cSld>
  <p:clrMapOvr>
    <a:masterClrMapping/>
  </p:clrMapOvr>
  <mc:AlternateContent xmlns:mc="http://schemas.openxmlformats.org/markup-compatibility/2006" xmlns:p14="http://schemas.microsoft.com/office/powerpoint/2010/main">
    <mc:Choice Requires="p14">
      <p:transition spd="slow" p14:dur="2000" advTm="1380"/>
    </mc:Choice>
    <mc:Fallback xmlns="">
      <p:transition spd="slow" advTm="1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5406"/>
          </a:xfrm>
        </p:spPr>
        <p:txBody>
          <a:bodyPr/>
          <a:lstStyle/>
          <a:p>
            <a:r>
              <a:rPr lang="en-GB" dirty="0" smtClean="0">
                <a:solidFill>
                  <a:srgbClr val="373A3C"/>
                </a:solidFill>
                <a:latin typeface="arial" panose="020B0604020202020204" pitchFamily="34" charset="0"/>
              </a:rPr>
              <a:t>Summary</a:t>
            </a:r>
            <a:endParaRPr lang="en-US" dirty="0">
              <a:solidFill>
                <a:srgbClr val="373A3C"/>
              </a:solidFill>
              <a:latin typeface="arial" panose="020B0604020202020204" pitchFamily="34" charset="0"/>
            </a:endParaRPr>
          </a:p>
        </p:txBody>
      </p:sp>
      <p:sp>
        <p:nvSpPr>
          <p:cNvPr id="5" name="Content Placeholder 4"/>
          <p:cNvSpPr>
            <a:spLocks noGrp="1"/>
          </p:cNvSpPr>
          <p:nvPr>
            <p:ph idx="1"/>
          </p:nvPr>
        </p:nvSpPr>
        <p:spPr>
          <a:xfrm>
            <a:off x="718822" y="1130532"/>
            <a:ext cx="10515600" cy="1788514"/>
          </a:xfrm>
        </p:spPr>
        <p:txBody>
          <a:bodyPr/>
          <a:lstStyle/>
          <a:p>
            <a:pPr marL="0" indent="0">
              <a:buNone/>
            </a:pPr>
            <a:r>
              <a:rPr lang="en-US" dirty="0" smtClean="0"/>
              <a:t>The </a:t>
            </a:r>
            <a:r>
              <a:rPr lang="en-US" dirty="0"/>
              <a:t>null hypothesis (H0) is that there is no difference in alcohol consumption between </a:t>
            </a:r>
            <a:r>
              <a:rPr lang="en-US" dirty="0" smtClean="0"/>
              <a:t>genders</a:t>
            </a:r>
          </a:p>
          <a:p>
            <a:pPr marL="0" indent="0">
              <a:buNone/>
            </a:pPr>
            <a:r>
              <a:rPr lang="en-US" dirty="0" smtClean="0"/>
              <a:t> </a:t>
            </a:r>
            <a:r>
              <a:rPr lang="en-US" dirty="0"/>
              <a:t>The Alternative hypothesis (HA) is that there is difference in consumption between genders</a:t>
            </a:r>
          </a:p>
        </p:txBody>
      </p:sp>
      <p:sp>
        <p:nvSpPr>
          <p:cNvPr id="6" name="Rectangle 5"/>
          <p:cNvSpPr/>
          <p:nvPr/>
        </p:nvSpPr>
        <p:spPr>
          <a:xfrm>
            <a:off x="193431" y="4677506"/>
            <a:ext cx="11998569" cy="1446550"/>
          </a:xfrm>
          <a:prstGeom prst="rect">
            <a:avLst/>
          </a:prstGeom>
        </p:spPr>
        <p:txBody>
          <a:bodyPr wrap="square">
            <a:spAutoFit/>
          </a:bodyPr>
          <a:lstStyle/>
          <a:p>
            <a:r>
              <a:rPr lang="en-US" sz="2800" dirty="0"/>
              <a:t> Based on the chi-square p-value (2.2e-16) which is less than 0.05, we reject the null hypothesis and conclude that there is a statistically significant </a:t>
            </a:r>
            <a:r>
              <a:rPr lang="en-US" sz="3200" dirty="0"/>
              <a:t>difference</a:t>
            </a:r>
            <a:r>
              <a:rPr lang="en-US" sz="2800" dirty="0"/>
              <a:t> in alcohol consumption between genders.</a:t>
            </a:r>
          </a:p>
        </p:txBody>
      </p:sp>
      <p:sp>
        <p:nvSpPr>
          <p:cNvPr id="4" name="Rectangle 3"/>
          <p:cNvSpPr/>
          <p:nvPr/>
        </p:nvSpPr>
        <p:spPr>
          <a:xfrm>
            <a:off x="470489" y="3207398"/>
            <a:ext cx="10763933" cy="954107"/>
          </a:xfrm>
          <a:prstGeom prst="rect">
            <a:avLst/>
          </a:prstGeom>
        </p:spPr>
        <p:txBody>
          <a:bodyPr wrap="square">
            <a:spAutoFit/>
          </a:bodyPr>
          <a:lstStyle/>
          <a:p>
            <a:pPr marL="457200" indent="-457200">
              <a:buFont typeface="Arial" panose="020B0604020202020204" pitchFamily="34" charset="0"/>
              <a:buChar char="•"/>
            </a:pPr>
            <a:r>
              <a:rPr lang="en-US" sz="2800" dirty="0"/>
              <a:t>317 </a:t>
            </a:r>
            <a:r>
              <a:rPr lang="en-US" sz="2800" dirty="0" smtClean="0"/>
              <a:t>2 males </a:t>
            </a:r>
            <a:r>
              <a:rPr lang="en-US" sz="2800" dirty="0"/>
              <a:t>reported drinking alcohol while 605 said they don’t drink</a:t>
            </a:r>
          </a:p>
          <a:p>
            <a:pPr marL="457200" indent="-457200">
              <a:buFont typeface="Arial" panose="020B0604020202020204" pitchFamily="34" charset="0"/>
              <a:buChar char="•"/>
            </a:pPr>
            <a:r>
              <a:rPr lang="en-US" sz="2800" dirty="0"/>
              <a:t>3540 females reported drinking alcohol while 1217 don’t drink</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95881371"/>
      </p:ext>
    </p:extLst>
  </p:cSld>
  <p:clrMapOvr>
    <a:masterClrMapping/>
  </p:clrMapOvr>
  <mc:AlternateContent xmlns:mc="http://schemas.openxmlformats.org/markup-compatibility/2006" xmlns:p14="http://schemas.microsoft.com/office/powerpoint/2010/main">
    <mc:Choice Requires="p14">
      <p:transition spd="slow" p14:dur="2000" advTm="304"/>
    </mc:Choice>
    <mc:Fallback xmlns="">
      <p:transition spd="slow" advTm="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2824321063"/>
              </p:ext>
            </p:extLst>
          </p:nvPr>
        </p:nvGraphicFramePr>
        <p:xfrm>
          <a:off x="1041965" y="813548"/>
          <a:ext cx="10458372" cy="5824539"/>
        </p:xfrm>
        <a:graphic>
          <a:graphicData uri="http://schemas.openxmlformats.org/drawingml/2006/table">
            <a:tbl>
              <a:tblPr firstRow="1" bandRow="1">
                <a:tableStyleId>{5C22544A-7EE6-4342-B048-85BDC9FD1C3A}</a:tableStyleId>
              </a:tblPr>
              <a:tblGrid>
                <a:gridCol w="5824755">
                  <a:extLst>
                    <a:ext uri="{9D8B030D-6E8A-4147-A177-3AD203B41FA5}">
                      <a16:colId xmlns:a16="http://schemas.microsoft.com/office/drawing/2014/main" val="3653380442"/>
                    </a:ext>
                  </a:extLst>
                </a:gridCol>
                <a:gridCol w="1413466">
                  <a:extLst>
                    <a:ext uri="{9D8B030D-6E8A-4147-A177-3AD203B41FA5}">
                      <a16:colId xmlns:a16="http://schemas.microsoft.com/office/drawing/2014/main" val="3970895435"/>
                    </a:ext>
                  </a:extLst>
                </a:gridCol>
                <a:gridCol w="1209461">
                  <a:extLst>
                    <a:ext uri="{9D8B030D-6E8A-4147-A177-3AD203B41FA5}">
                      <a16:colId xmlns:a16="http://schemas.microsoft.com/office/drawing/2014/main" val="1785939160"/>
                    </a:ext>
                  </a:extLst>
                </a:gridCol>
                <a:gridCol w="2010690">
                  <a:extLst>
                    <a:ext uri="{9D8B030D-6E8A-4147-A177-3AD203B41FA5}">
                      <a16:colId xmlns:a16="http://schemas.microsoft.com/office/drawing/2014/main" val="2665957510"/>
                    </a:ext>
                  </a:extLst>
                </a:gridCol>
              </a:tblGrid>
              <a:tr h="550947">
                <a:tc>
                  <a:txBody>
                    <a:bodyPr/>
                    <a:lstStyle/>
                    <a:p>
                      <a:endParaRPr lang="en-US" sz="1100" dirty="0"/>
                    </a:p>
                  </a:txBody>
                  <a:tcPr/>
                </a:tc>
                <a:tc gridSpan="2">
                  <a:txBody>
                    <a:bodyPr/>
                    <a:lstStyle/>
                    <a:p>
                      <a:pPr algn="ctr"/>
                      <a:r>
                        <a:rPr lang="en-GB" sz="1100" dirty="0" smtClean="0"/>
                        <a:t>Drinking Status</a:t>
                      </a:r>
                      <a:endParaRPr lang="en-US" sz="1100" dirty="0"/>
                    </a:p>
                  </a:txBody>
                  <a:tcPr/>
                </a:tc>
                <a:tc hMerge="1">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Value of the test and p value</a:t>
                      </a:r>
                    </a:p>
                    <a:p>
                      <a:endParaRPr lang="en-US" sz="1100" dirty="0"/>
                    </a:p>
                  </a:txBody>
                  <a:tcPr/>
                </a:tc>
                <a:extLst>
                  <a:ext uri="{0D108BD9-81ED-4DB2-BD59-A6C34878D82A}">
                    <a16:rowId xmlns:a16="http://schemas.microsoft.com/office/drawing/2014/main" val="79907034"/>
                  </a:ext>
                </a:extLst>
              </a:tr>
              <a:tr h="282537">
                <a:tc>
                  <a:txBody>
                    <a:bodyPr/>
                    <a:lstStyle/>
                    <a:p>
                      <a:r>
                        <a:rPr lang="en-GB" sz="1400" b="1" dirty="0" smtClean="0"/>
                        <a:t>Region</a:t>
                      </a:r>
                      <a:endParaRPr lang="en-US" sz="1400" b="1" dirty="0"/>
                    </a:p>
                  </a:txBody>
                  <a:tcPr/>
                </a:tc>
                <a:tc>
                  <a:txBody>
                    <a:bodyPr/>
                    <a:lstStyle/>
                    <a:p>
                      <a:r>
                        <a:rPr lang="en-GB" sz="1400" b="1" dirty="0" smtClean="0"/>
                        <a:t>Yes</a:t>
                      </a:r>
                      <a:endParaRPr lang="en-US" sz="1400" b="1" dirty="0"/>
                    </a:p>
                  </a:txBody>
                  <a:tcPr/>
                </a:tc>
                <a:tc>
                  <a:txBody>
                    <a:bodyPr/>
                    <a:lstStyle/>
                    <a:p>
                      <a:r>
                        <a:rPr lang="en-GB" sz="1400" b="1" dirty="0" smtClean="0"/>
                        <a:t>No</a:t>
                      </a:r>
                      <a:endParaRPr lang="en-US" sz="1400" b="1" dirty="0"/>
                    </a:p>
                  </a:txBody>
                  <a:tcPr/>
                </a:tc>
                <a:tc rowSpan="19">
                  <a:txBody>
                    <a:bodyPr/>
                    <a:lstStyle/>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r>
                        <a:rPr lang="en-GB" sz="1400" dirty="0" smtClean="0"/>
                        <a:t>Chi-square</a:t>
                      </a:r>
                      <a:r>
                        <a:rPr lang="en-GB" sz="1400" baseline="0" dirty="0" smtClean="0"/>
                        <a:t> = </a:t>
                      </a:r>
                      <a:r>
                        <a:rPr lang="en-US" sz="1400" dirty="0" smtClean="0"/>
                        <a:t>979.74</a:t>
                      </a:r>
                      <a:endParaRPr lang="en-GB" sz="1400" baseline="0" dirty="0" smtClean="0"/>
                    </a:p>
                    <a:p>
                      <a:r>
                        <a:rPr lang="en-GB" sz="1400" baseline="0" dirty="0" smtClean="0"/>
                        <a:t>P-value = </a:t>
                      </a:r>
                      <a:r>
                        <a:rPr lang="en-US" sz="1400" dirty="0" smtClean="0"/>
                        <a:t>0.0004998</a:t>
                      </a:r>
                      <a:endParaRPr lang="en-US" sz="1400" dirty="0"/>
                    </a:p>
                  </a:txBody>
                  <a:tcPr/>
                </a:tc>
                <a:extLst>
                  <a:ext uri="{0D108BD9-81ED-4DB2-BD59-A6C34878D82A}">
                    <a16:rowId xmlns:a16="http://schemas.microsoft.com/office/drawing/2014/main" val="573364543"/>
                  </a:ext>
                </a:extLst>
              </a:tr>
              <a:tr h="276044">
                <a:tc>
                  <a:txBody>
                    <a:bodyPr/>
                    <a:lstStyle/>
                    <a:p>
                      <a:pPr algn="r"/>
                      <a:r>
                        <a:rPr lang="en-US" sz="1100" dirty="0" smtClean="0"/>
                        <a:t>White - English/Welsh/Scottish/Northern Irish/British</a:t>
                      </a:r>
                      <a:endParaRPr lang="en-US" sz="1100" dirty="0"/>
                    </a:p>
                  </a:txBody>
                  <a:tcPr/>
                </a:tc>
                <a:tc>
                  <a:txBody>
                    <a:bodyPr/>
                    <a:lstStyle/>
                    <a:p>
                      <a:r>
                        <a:rPr lang="en-GB" sz="1100" dirty="0" smtClean="0"/>
                        <a:t>5925 (69.5%)</a:t>
                      </a:r>
                      <a:endParaRPr lang="en-US" sz="1100" dirty="0"/>
                    </a:p>
                  </a:txBody>
                  <a:tcPr/>
                </a:tc>
                <a:tc>
                  <a:txBody>
                    <a:bodyPr/>
                    <a:lstStyle/>
                    <a:p>
                      <a:r>
                        <a:rPr lang="en-GB" sz="1100" dirty="0" smtClean="0"/>
                        <a:t>1219 (14.3%)</a:t>
                      </a:r>
                      <a:endParaRPr lang="en-US" sz="1100" dirty="0"/>
                    </a:p>
                  </a:txBody>
                  <a:tcPr/>
                </a:tc>
                <a:tc vMerge="1">
                  <a:txBody>
                    <a:bodyPr/>
                    <a:lstStyle/>
                    <a:p>
                      <a:endParaRPr lang="en-US" sz="1100" dirty="0"/>
                    </a:p>
                  </a:txBody>
                  <a:tcPr/>
                </a:tc>
                <a:extLst>
                  <a:ext uri="{0D108BD9-81ED-4DB2-BD59-A6C34878D82A}">
                    <a16:rowId xmlns:a16="http://schemas.microsoft.com/office/drawing/2014/main" val="3540644502"/>
                  </a:ext>
                </a:extLst>
              </a:tr>
              <a:tr h="276044">
                <a:tc>
                  <a:txBody>
                    <a:bodyPr/>
                    <a:lstStyle/>
                    <a:p>
                      <a:pPr algn="r"/>
                      <a:r>
                        <a:rPr lang="en-US" sz="1100" dirty="0" smtClean="0"/>
                        <a:t>White - Irish </a:t>
                      </a:r>
                      <a:endParaRPr lang="en-US" sz="1100" dirty="0"/>
                    </a:p>
                  </a:txBody>
                  <a:tcPr/>
                </a:tc>
                <a:tc>
                  <a:txBody>
                    <a:bodyPr/>
                    <a:lstStyle/>
                    <a:p>
                      <a:r>
                        <a:rPr lang="en-GB" sz="1100" dirty="0" smtClean="0"/>
                        <a:t>62 (0.72%)</a:t>
                      </a:r>
                      <a:endParaRPr lang="en-US" sz="1100" dirty="0"/>
                    </a:p>
                  </a:txBody>
                  <a:tcPr/>
                </a:tc>
                <a:tc>
                  <a:txBody>
                    <a:bodyPr/>
                    <a:lstStyle/>
                    <a:p>
                      <a:r>
                        <a:rPr lang="en-GB" sz="1100" dirty="0" smtClean="0"/>
                        <a:t>15 (0.17%)</a:t>
                      </a:r>
                      <a:endParaRPr lang="en-US" sz="1100" dirty="0"/>
                    </a:p>
                  </a:txBody>
                  <a:tcPr/>
                </a:tc>
                <a:tc vMerge="1">
                  <a:txBody>
                    <a:bodyPr/>
                    <a:lstStyle/>
                    <a:p>
                      <a:endParaRPr lang="en-US" sz="1100" dirty="0"/>
                    </a:p>
                  </a:txBody>
                  <a:tcPr/>
                </a:tc>
                <a:extLst>
                  <a:ext uri="{0D108BD9-81ED-4DB2-BD59-A6C34878D82A}">
                    <a16:rowId xmlns:a16="http://schemas.microsoft.com/office/drawing/2014/main" val="4106245436"/>
                  </a:ext>
                </a:extLst>
              </a:tr>
              <a:tr h="276044">
                <a:tc>
                  <a:txBody>
                    <a:bodyPr/>
                    <a:lstStyle/>
                    <a:p>
                      <a:pPr algn="r"/>
                      <a:r>
                        <a:rPr lang="en-US" sz="1100" dirty="0" smtClean="0"/>
                        <a:t> White - Gypsy or Irish Traveler</a:t>
                      </a:r>
                      <a:endParaRPr lang="en-US" sz="1100" dirty="0"/>
                    </a:p>
                  </a:txBody>
                  <a:tcPr/>
                </a:tc>
                <a:tc>
                  <a:txBody>
                    <a:bodyPr/>
                    <a:lstStyle/>
                    <a:p>
                      <a:r>
                        <a:rPr lang="en-GB" sz="1100" dirty="0" smtClean="0"/>
                        <a:t>2 (0.02%)</a:t>
                      </a:r>
                      <a:endParaRPr lang="en-US" sz="1100" dirty="0"/>
                    </a:p>
                  </a:txBody>
                  <a:tcPr/>
                </a:tc>
                <a:tc>
                  <a:txBody>
                    <a:bodyPr/>
                    <a:lstStyle/>
                    <a:p>
                      <a:r>
                        <a:rPr lang="en-GB" sz="1100" dirty="0" smtClean="0"/>
                        <a:t>1 (0.01%)</a:t>
                      </a:r>
                      <a:endParaRPr lang="en-US" sz="1100" dirty="0"/>
                    </a:p>
                  </a:txBody>
                  <a:tcPr/>
                </a:tc>
                <a:tc vMerge="1">
                  <a:txBody>
                    <a:bodyPr/>
                    <a:lstStyle/>
                    <a:p>
                      <a:endParaRPr lang="en-US" sz="1100" dirty="0"/>
                    </a:p>
                  </a:txBody>
                  <a:tcPr/>
                </a:tc>
                <a:extLst>
                  <a:ext uri="{0D108BD9-81ED-4DB2-BD59-A6C34878D82A}">
                    <a16:rowId xmlns:a16="http://schemas.microsoft.com/office/drawing/2014/main" val="3898287550"/>
                  </a:ext>
                </a:extLst>
              </a:tr>
              <a:tr h="276044">
                <a:tc>
                  <a:txBody>
                    <a:bodyPr/>
                    <a:lstStyle/>
                    <a:p>
                      <a:pPr algn="r"/>
                      <a:r>
                        <a:rPr lang="en-US" sz="1100" dirty="0" smtClean="0"/>
                        <a:t>Any other white background</a:t>
                      </a:r>
                      <a:endParaRPr lang="en-US" sz="1100" dirty="0"/>
                    </a:p>
                  </a:txBody>
                  <a:tcPr/>
                </a:tc>
                <a:tc>
                  <a:txBody>
                    <a:bodyPr/>
                    <a:lstStyle/>
                    <a:p>
                      <a:r>
                        <a:rPr lang="en-GB" sz="1100" dirty="0" smtClean="0"/>
                        <a:t>326 (3.82%)</a:t>
                      </a:r>
                      <a:endParaRPr lang="en-US" sz="1100" dirty="0"/>
                    </a:p>
                  </a:txBody>
                  <a:tcPr/>
                </a:tc>
                <a:tc>
                  <a:txBody>
                    <a:bodyPr/>
                    <a:lstStyle/>
                    <a:p>
                      <a:r>
                        <a:rPr lang="en-GB" sz="1100" dirty="0" smtClean="0"/>
                        <a:t>88 (1%)</a:t>
                      </a:r>
                      <a:endParaRPr lang="en-US" sz="1100" dirty="0"/>
                    </a:p>
                  </a:txBody>
                  <a:tcPr/>
                </a:tc>
                <a:tc vMerge="1">
                  <a:txBody>
                    <a:bodyPr/>
                    <a:lstStyle/>
                    <a:p>
                      <a:endParaRPr lang="en-US" sz="1100" dirty="0"/>
                    </a:p>
                  </a:txBody>
                  <a:tcPr/>
                </a:tc>
                <a:extLst>
                  <a:ext uri="{0D108BD9-81ED-4DB2-BD59-A6C34878D82A}">
                    <a16:rowId xmlns:a16="http://schemas.microsoft.com/office/drawing/2014/main" val="3831779102"/>
                  </a:ext>
                </a:extLst>
              </a:tr>
              <a:tr h="276044">
                <a:tc>
                  <a:txBody>
                    <a:bodyPr/>
                    <a:lstStyle/>
                    <a:p>
                      <a:pPr algn="r"/>
                      <a:r>
                        <a:rPr lang="en-US" sz="1100" dirty="0" smtClean="0"/>
                        <a:t>White and Black Caribbean</a:t>
                      </a:r>
                      <a:endParaRPr lang="en-US" sz="1100" dirty="0"/>
                    </a:p>
                  </a:txBody>
                  <a:tcPr/>
                </a:tc>
                <a:tc>
                  <a:txBody>
                    <a:bodyPr/>
                    <a:lstStyle/>
                    <a:p>
                      <a:r>
                        <a:rPr lang="en-GB" sz="1100" dirty="0" smtClean="0"/>
                        <a:t>23 (0.26%)</a:t>
                      </a:r>
                      <a:endParaRPr lang="en-US" sz="1100" dirty="0"/>
                    </a:p>
                  </a:txBody>
                  <a:tcPr/>
                </a:tc>
                <a:tc>
                  <a:txBody>
                    <a:bodyPr/>
                    <a:lstStyle/>
                    <a:p>
                      <a:r>
                        <a:rPr lang="en-GB" sz="1100" dirty="0" smtClean="0"/>
                        <a:t>3 (0.03%)</a:t>
                      </a:r>
                      <a:endParaRPr lang="en-US" sz="1100" dirty="0"/>
                    </a:p>
                  </a:txBody>
                  <a:tcPr/>
                </a:tc>
                <a:tc vMerge="1">
                  <a:txBody>
                    <a:bodyPr/>
                    <a:lstStyle/>
                    <a:p>
                      <a:endParaRPr lang="en-US" sz="1100" dirty="0"/>
                    </a:p>
                  </a:txBody>
                  <a:tcPr/>
                </a:tc>
                <a:extLst>
                  <a:ext uri="{0D108BD9-81ED-4DB2-BD59-A6C34878D82A}">
                    <a16:rowId xmlns:a16="http://schemas.microsoft.com/office/drawing/2014/main" val="2733175992"/>
                  </a:ext>
                </a:extLst>
              </a:tr>
              <a:tr h="276044">
                <a:tc>
                  <a:txBody>
                    <a:bodyPr/>
                    <a:lstStyle/>
                    <a:p>
                      <a:pPr algn="r"/>
                      <a:r>
                        <a:rPr lang="en-US" sz="1100" dirty="0" smtClean="0"/>
                        <a:t>White and Black African </a:t>
                      </a:r>
                      <a:endParaRPr lang="en-US" sz="1100" dirty="0"/>
                    </a:p>
                  </a:txBody>
                  <a:tcPr/>
                </a:tc>
                <a:tc>
                  <a:txBody>
                    <a:bodyPr/>
                    <a:lstStyle/>
                    <a:p>
                      <a:r>
                        <a:rPr lang="en-GB" sz="1100" dirty="0" smtClean="0"/>
                        <a:t>8 (0.09%)</a:t>
                      </a:r>
                      <a:endParaRPr lang="en-US" sz="1100" dirty="0"/>
                    </a:p>
                  </a:txBody>
                  <a:tcPr/>
                </a:tc>
                <a:tc>
                  <a:txBody>
                    <a:bodyPr/>
                    <a:lstStyle/>
                    <a:p>
                      <a:r>
                        <a:rPr lang="en-GB" sz="1100" dirty="0" smtClean="0"/>
                        <a:t>2 (0.02%)</a:t>
                      </a:r>
                      <a:endParaRPr lang="en-US" sz="1100" dirty="0"/>
                    </a:p>
                  </a:txBody>
                  <a:tcPr/>
                </a:tc>
                <a:tc vMerge="1">
                  <a:txBody>
                    <a:bodyPr/>
                    <a:lstStyle/>
                    <a:p>
                      <a:endParaRPr lang="en-US" sz="1100" dirty="0"/>
                    </a:p>
                  </a:txBody>
                  <a:tcPr/>
                </a:tc>
                <a:extLst>
                  <a:ext uri="{0D108BD9-81ED-4DB2-BD59-A6C34878D82A}">
                    <a16:rowId xmlns:a16="http://schemas.microsoft.com/office/drawing/2014/main" val="3297273905"/>
                  </a:ext>
                </a:extLst>
              </a:tr>
              <a:tr h="276044">
                <a:tc>
                  <a:txBody>
                    <a:bodyPr/>
                    <a:lstStyle/>
                    <a:p>
                      <a:pPr algn="r"/>
                      <a:r>
                        <a:rPr lang="en-US" sz="1100" dirty="0" smtClean="0"/>
                        <a:t>White and Asian </a:t>
                      </a:r>
                      <a:endParaRPr lang="en-US" sz="1100" dirty="0"/>
                    </a:p>
                  </a:txBody>
                  <a:tcPr/>
                </a:tc>
                <a:tc>
                  <a:txBody>
                    <a:bodyPr/>
                    <a:lstStyle/>
                    <a:p>
                      <a:r>
                        <a:rPr lang="en-GB" sz="1100" dirty="0" smtClean="0"/>
                        <a:t>17 (0.2%)</a:t>
                      </a:r>
                      <a:endParaRPr lang="en-US" sz="1100" dirty="0"/>
                    </a:p>
                  </a:txBody>
                  <a:tcPr/>
                </a:tc>
                <a:tc>
                  <a:txBody>
                    <a:bodyPr/>
                    <a:lstStyle/>
                    <a:p>
                      <a:r>
                        <a:rPr lang="en-GB" sz="1100" dirty="0" smtClean="0"/>
                        <a:t>13 (0.15%)</a:t>
                      </a:r>
                      <a:endParaRPr lang="en-US" sz="1100" dirty="0"/>
                    </a:p>
                  </a:txBody>
                  <a:tcPr/>
                </a:tc>
                <a:tc vMerge="1">
                  <a:txBody>
                    <a:bodyPr/>
                    <a:lstStyle/>
                    <a:p>
                      <a:endParaRPr lang="en-US" sz="1100" dirty="0"/>
                    </a:p>
                  </a:txBody>
                  <a:tcPr/>
                </a:tc>
                <a:extLst>
                  <a:ext uri="{0D108BD9-81ED-4DB2-BD59-A6C34878D82A}">
                    <a16:rowId xmlns:a16="http://schemas.microsoft.com/office/drawing/2014/main" val="517058030"/>
                  </a:ext>
                </a:extLst>
              </a:tr>
              <a:tr h="276044">
                <a:tc>
                  <a:txBody>
                    <a:bodyPr/>
                    <a:lstStyle/>
                    <a:p>
                      <a:pPr algn="r"/>
                      <a:r>
                        <a:rPr lang="en-US" sz="1100" dirty="0" smtClean="0"/>
                        <a:t>Any other mixed/multiple ethnic background </a:t>
                      </a:r>
                      <a:endParaRPr lang="en-US" sz="1100" dirty="0"/>
                    </a:p>
                  </a:txBody>
                  <a:tcPr/>
                </a:tc>
                <a:tc>
                  <a:txBody>
                    <a:bodyPr/>
                    <a:lstStyle/>
                    <a:p>
                      <a:r>
                        <a:rPr lang="en-GB" sz="1100" dirty="0" smtClean="0"/>
                        <a:t>18 (0.2%)</a:t>
                      </a:r>
                      <a:endParaRPr lang="en-US" sz="1100" dirty="0"/>
                    </a:p>
                  </a:txBody>
                  <a:tcPr/>
                </a:tc>
                <a:tc>
                  <a:txBody>
                    <a:bodyPr/>
                    <a:lstStyle/>
                    <a:p>
                      <a:r>
                        <a:rPr lang="en-GB" sz="1100" dirty="0" smtClean="0"/>
                        <a:t>13 (0.15%)</a:t>
                      </a:r>
                      <a:endParaRPr lang="en-US" sz="1100" dirty="0"/>
                    </a:p>
                  </a:txBody>
                  <a:tcPr/>
                </a:tc>
                <a:tc vMerge="1">
                  <a:txBody>
                    <a:bodyPr/>
                    <a:lstStyle/>
                    <a:p>
                      <a:endParaRPr lang="en-US" sz="1100" dirty="0"/>
                    </a:p>
                  </a:txBody>
                  <a:tcPr/>
                </a:tc>
                <a:extLst>
                  <a:ext uri="{0D108BD9-81ED-4DB2-BD59-A6C34878D82A}">
                    <a16:rowId xmlns:a16="http://schemas.microsoft.com/office/drawing/2014/main" val="1299227668"/>
                  </a:ext>
                </a:extLst>
              </a:tr>
              <a:tr h="276044">
                <a:tc>
                  <a:txBody>
                    <a:bodyPr/>
                    <a:lstStyle/>
                    <a:p>
                      <a:pPr algn="r"/>
                      <a:r>
                        <a:rPr lang="en-GB" sz="1100" dirty="0" smtClean="0"/>
                        <a:t>Indian</a:t>
                      </a:r>
                      <a:endParaRPr lang="en-US" sz="1100" dirty="0"/>
                    </a:p>
                  </a:txBody>
                  <a:tcPr/>
                </a:tc>
                <a:tc>
                  <a:txBody>
                    <a:bodyPr/>
                    <a:lstStyle/>
                    <a:p>
                      <a:r>
                        <a:rPr lang="en-GB" sz="1100" dirty="0" smtClean="0"/>
                        <a:t>100 (1.17%)</a:t>
                      </a:r>
                      <a:endParaRPr lang="en-US" sz="1100" dirty="0"/>
                    </a:p>
                  </a:txBody>
                  <a:tcPr/>
                </a:tc>
                <a:tc>
                  <a:txBody>
                    <a:bodyPr/>
                    <a:lstStyle/>
                    <a:p>
                      <a:r>
                        <a:rPr lang="en-GB" sz="1100" dirty="0" smtClean="0"/>
                        <a:t>105 (1.23%)</a:t>
                      </a:r>
                      <a:endParaRPr lang="en-US" sz="1100" dirty="0"/>
                    </a:p>
                  </a:txBody>
                  <a:tcPr/>
                </a:tc>
                <a:tc vMerge="1">
                  <a:txBody>
                    <a:bodyPr/>
                    <a:lstStyle/>
                    <a:p>
                      <a:endParaRPr lang="en-US" sz="1100" dirty="0"/>
                    </a:p>
                  </a:txBody>
                  <a:tcPr/>
                </a:tc>
                <a:extLst>
                  <a:ext uri="{0D108BD9-81ED-4DB2-BD59-A6C34878D82A}">
                    <a16:rowId xmlns:a16="http://schemas.microsoft.com/office/drawing/2014/main" val="81553315"/>
                  </a:ext>
                </a:extLst>
              </a:tr>
              <a:tr h="276044">
                <a:tc>
                  <a:txBody>
                    <a:bodyPr/>
                    <a:lstStyle/>
                    <a:p>
                      <a:pPr algn="r"/>
                      <a:r>
                        <a:rPr lang="en-GB" sz="1100" dirty="0" smtClean="0"/>
                        <a:t>Pakistani</a:t>
                      </a:r>
                      <a:endParaRPr lang="en-US" sz="1100" dirty="0"/>
                    </a:p>
                  </a:txBody>
                  <a:tcPr/>
                </a:tc>
                <a:tc>
                  <a:txBody>
                    <a:bodyPr/>
                    <a:lstStyle/>
                    <a:p>
                      <a:r>
                        <a:rPr lang="en-GB" sz="1100" dirty="0" smtClean="0"/>
                        <a:t>6 (0.1%)</a:t>
                      </a:r>
                      <a:endParaRPr lang="en-US" sz="1100" dirty="0"/>
                    </a:p>
                  </a:txBody>
                  <a:tcPr/>
                </a:tc>
                <a:tc>
                  <a:txBody>
                    <a:bodyPr/>
                    <a:lstStyle/>
                    <a:p>
                      <a:r>
                        <a:rPr lang="en-GB" sz="1100" dirty="0" smtClean="0"/>
                        <a:t>134 (1.6%)</a:t>
                      </a:r>
                      <a:endParaRPr lang="en-US" sz="1100" dirty="0"/>
                    </a:p>
                  </a:txBody>
                  <a:tcPr/>
                </a:tc>
                <a:tc vMerge="1">
                  <a:txBody>
                    <a:bodyPr/>
                    <a:lstStyle/>
                    <a:p>
                      <a:endParaRPr lang="en-US" sz="1100" dirty="0"/>
                    </a:p>
                  </a:txBody>
                  <a:tcPr/>
                </a:tc>
                <a:extLst>
                  <a:ext uri="{0D108BD9-81ED-4DB2-BD59-A6C34878D82A}">
                    <a16:rowId xmlns:a16="http://schemas.microsoft.com/office/drawing/2014/main" val="44809895"/>
                  </a:ext>
                </a:extLst>
              </a:tr>
              <a:tr h="276044">
                <a:tc>
                  <a:txBody>
                    <a:bodyPr/>
                    <a:lstStyle/>
                    <a:p>
                      <a:pPr algn="r"/>
                      <a:r>
                        <a:rPr lang="en-US" sz="1100" dirty="0" smtClean="0"/>
                        <a:t>Bangladeshi</a:t>
                      </a:r>
                      <a:endParaRPr lang="en-US" sz="1100" dirty="0"/>
                    </a:p>
                  </a:txBody>
                  <a:tcPr/>
                </a:tc>
                <a:tc>
                  <a:txBody>
                    <a:bodyPr/>
                    <a:lstStyle/>
                    <a:p>
                      <a:r>
                        <a:rPr lang="en-GB" sz="1100" dirty="0" smtClean="0"/>
                        <a:t>5 (0.06%)</a:t>
                      </a:r>
                      <a:endParaRPr lang="en-US" sz="1100" dirty="0"/>
                    </a:p>
                  </a:txBody>
                  <a:tcPr/>
                </a:tc>
                <a:tc>
                  <a:txBody>
                    <a:bodyPr/>
                    <a:lstStyle/>
                    <a:p>
                      <a:r>
                        <a:rPr lang="en-GB" sz="1100" dirty="0" smtClean="0"/>
                        <a:t>41 (0.48%</a:t>
                      </a:r>
                      <a:endParaRPr lang="en-US" sz="1100" dirty="0"/>
                    </a:p>
                  </a:txBody>
                  <a:tcPr/>
                </a:tc>
                <a:tc vMerge="1">
                  <a:txBody>
                    <a:bodyPr/>
                    <a:lstStyle/>
                    <a:p>
                      <a:endParaRPr lang="en-US" sz="1100" dirty="0"/>
                    </a:p>
                  </a:txBody>
                  <a:tcPr/>
                </a:tc>
                <a:extLst>
                  <a:ext uri="{0D108BD9-81ED-4DB2-BD59-A6C34878D82A}">
                    <a16:rowId xmlns:a16="http://schemas.microsoft.com/office/drawing/2014/main" val="3726748733"/>
                  </a:ext>
                </a:extLst>
              </a:tr>
              <a:tr h="276044">
                <a:tc>
                  <a:txBody>
                    <a:bodyPr/>
                    <a:lstStyle/>
                    <a:p>
                      <a:pPr algn="r"/>
                      <a:r>
                        <a:rPr lang="en-US" sz="1100" dirty="0" smtClean="0"/>
                        <a:t>Chinese </a:t>
                      </a:r>
                      <a:endParaRPr lang="en-US" sz="1100" dirty="0"/>
                    </a:p>
                  </a:txBody>
                  <a:tcPr/>
                </a:tc>
                <a:tc>
                  <a:txBody>
                    <a:bodyPr/>
                    <a:lstStyle/>
                    <a:p>
                      <a:r>
                        <a:rPr lang="en-GB" sz="1100" dirty="0" smtClean="0"/>
                        <a:t>26 (0.3%)</a:t>
                      </a:r>
                      <a:endParaRPr lang="en-US" sz="1100" dirty="0"/>
                    </a:p>
                  </a:txBody>
                  <a:tcPr/>
                </a:tc>
                <a:tc>
                  <a:txBody>
                    <a:bodyPr/>
                    <a:lstStyle/>
                    <a:p>
                      <a:r>
                        <a:rPr lang="en-GB" sz="1100" dirty="0" smtClean="0"/>
                        <a:t>8  (0.1%)</a:t>
                      </a:r>
                      <a:endParaRPr lang="en-US" sz="1100" dirty="0"/>
                    </a:p>
                  </a:txBody>
                  <a:tcPr/>
                </a:tc>
                <a:tc vMerge="1">
                  <a:txBody>
                    <a:bodyPr/>
                    <a:lstStyle/>
                    <a:p>
                      <a:endParaRPr lang="en-US" sz="1100" dirty="0"/>
                    </a:p>
                  </a:txBody>
                  <a:tcPr/>
                </a:tc>
                <a:extLst>
                  <a:ext uri="{0D108BD9-81ED-4DB2-BD59-A6C34878D82A}">
                    <a16:rowId xmlns:a16="http://schemas.microsoft.com/office/drawing/2014/main" val="1025436719"/>
                  </a:ext>
                </a:extLst>
              </a:tr>
              <a:tr h="276044">
                <a:tc>
                  <a:txBody>
                    <a:bodyPr/>
                    <a:lstStyle/>
                    <a:p>
                      <a:pPr algn="r"/>
                      <a:r>
                        <a:rPr lang="en-US" sz="1100" dirty="0" smtClean="0"/>
                        <a:t>Any other Asian background </a:t>
                      </a:r>
                      <a:endParaRPr lang="en-US" sz="1100" dirty="0"/>
                    </a:p>
                  </a:txBody>
                  <a:tcPr/>
                </a:tc>
                <a:tc>
                  <a:txBody>
                    <a:bodyPr/>
                    <a:lstStyle/>
                    <a:p>
                      <a:r>
                        <a:rPr lang="en-GB" sz="1100" dirty="0" smtClean="0"/>
                        <a:t>52 (0.6%)</a:t>
                      </a:r>
                      <a:endParaRPr lang="en-US" sz="1100" dirty="0"/>
                    </a:p>
                  </a:txBody>
                  <a:tcPr/>
                </a:tc>
                <a:tc>
                  <a:txBody>
                    <a:bodyPr/>
                    <a:lstStyle/>
                    <a:p>
                      <a:r>
                        <a:rPr lang="en-GB" sz="1100" dirty="0" smtClean="0"/>
                        <a:t>45 (0.5%)</a:t>
                      </a:r>
                      <a:endParaRPr lang="en-US" sz="1100" dirty="0"/>
                    </a:p>
                  </a:txBody>
                  <a:tcPr/>
                </a:tc>
                <a:tc vMerge="1">
                  <a:txBody>
                    <a:bodyPr/>
                    <a:lstStyle/>
                    <a:p>
                      <a:endParaRPr lang="en-US" sz="1100" dirty="0"/>
                    </a:p>
                  </a:txBody>
                  <a:tcPr/>
                </a:tc>
                <a:extLst>
                  <a:ext uri="{0D108BD9-81ED-4DB2-BD59-A6C34878D82A}">
                    <a16:rowId xmlns:a16="http://schemas.microsoft.com/office/drawing/2014/main" val="1360476789"/>
                  </a:ext>
                </a:extLst>
              </a:tr>
              <a:tr h="276044">
                <a:tc>
                  <a:txBody>
                    <a:bodyPr/>
                    <a:lstStyle/>
                    <a:p>
                      <a:pPr algn="r"/>
                      <a:r>
                        <a:rPr lang="en-US" sz="1100" dirty="0" smtClean="0"/>
                        <a:t>African </a:t>
                      </a:r>
                      <a:endParaRPr lang="en-US" sz="1100" dirty="0"/>
                    </a:p>
                  </a:txBody>
                  <a:tcPr/>
                </a:tc>
                <a:tc>
                  <a:txBody>
                    <a:bodyPr/>
                    <a:lstStyle/>
                    <a:p>
                      <a:r>
                        <a:rPr lang="en-GB" sz="1100" dirty="0" smtClean="0"/>
                        <a:t>46 (0.5%)</a:t>
                      </a:r>
                      <a:endParaRPr lang="en-US" sz="1100" dirty="0"/>
                    </a:p>
                  </a:txBody>
                  <a:tcPr/>
                </a:tc>
                <a:tc>
                  <a:txBody>
                    <a:bodyPr/>
                    <a:lstStyle/>
                    <a:p>
                      <a:r>
                        <a:rPr lang="en-GB" sz="1100" dirty="0" smtClean="0"/>
                        <a:t>72 (0.8%)</a:t>
                      </a:r>
                      <a:endParaRPr lang="en-US" sz="1100" dirty="0"/>
                    </a:p>
                  </a:txBody>
                  <a:tcPr/>
                </a:tc>
                <a:tc vMerge="1">
                  <a:txBody>
                    <a:bodyPr/>
                    <a:lstStyle/>
                    <a:p>
                      <a:endParaRPr lang="en-US" sz="1100" dirty="0"/>
                    </a:p>
                  </a:txBody>
                  <a:tcPr/>
                </a:tc>
                <a:extLst>
                  <a:ext uri="{0D108BD9-81ED-4DB2-BD59-A6C34878D82A}">
                    <a16:rowId xmlns:a16="http://schemas.microsoft.com/office/drawing/2014/main" val="2337108013"/>
                  </a:ext>
                </a:extLst>
              </a:tr>
              <a:tr h="276044">
                <a:tc>
                  <a:txBody>
                    <a:bodyPr/>
                    <a:lstStyle/>
                    <a:p>
                      <a:pPr algn="r"/>
                      <a:r>
                        <a:rPr lang="en-US" sz="1100" dirty="0" smtClean="0"/>
                        <a:t>Caribbean</a:t>
                      </a:r>
                      <a:endParaRPr lang="en-US" sz="1100" dirty="0"/>
                    </a:p>
                  </a:txBody>
                  <a:tcPr/>
                </a:tc>
                <a:tc>
                  <a:txBody>
                    <a:bodyPr/>
                    <a:lstStyle/>
                    <a:p>
                      <a:r>
                        <a:rPr lang="en-GB" sz="1100" dirty="0" smtClean="0"/>
                        <a:t>53 (0.6%)</a:t>
                      </a:r>
                      <a:endParaRPr lang="en-US" sz="1100" dirty="0"/>
                    </a:p>
                  </a:txBody>
                  <a:tcPr/>
                </a:tc>
                <a:tc>
                  <a:txBody>
                    <a:bodyPr/>
                    <a:lstStyle/>
                    <a:p>
                      <a:r>
                        <a:rPr lang="en-GB" sz="1100" dirty="0" smtClean="0"/>
                        <a:t>25 (0.3%)</a:t>
                      </a:r>
                      <a:endParaRPr lang="en-US" sz="1100" dirty="0"/>
                    </a:p>
                  </a:txBody>
                  <a:tcPr/>
                </a:tc>
                <a:tc vMerge="1">
                  <a:txBody>
                    <a:bodyPr/>
                    <a:lstStyle/>
                    <a:p>
                      <a:endParaRPr lang="en-US" sz="1100" dirty="0"/>
                    </a:p>
                  </a:txBody>
                  <a:tcPr/>
                </a:tc>
                <a:extLst>
                  <a:ext uri="{0D108BD9-81ED-4DB2-BD59-A6C34878D82A}">
                    <a16:rowId xmlns:a16="http://schemas.microsoft.com/office/drawing/2014/main" val="1894524116"/>
                  </a:ext>
                </a:extLst>
              </a:tr>
              <a:tr h="276044">
                <a:tc>
                  <a:txBody>
                    <a:bodyPr/>
                    <a:lstStyle/>
                    <a:p>
                      <a:pPr algn="r"/>
                      <a:r>
                        <a:rPr lang="en-US" sz="1100" dirty="0" smtClean="0"/>
                        <a:t>Any other Black/African/Caribbean background </a:t>
                      </a:r>
                      <a:endParaRPr lang="en-US" sz="1100" dirty="0"/>
                    </a:p>
                  </a:txBody>
                  <a:tcPr/>
                </a:tc>
                <a:tc>
                  <a:txBody>
                    <a:bodyPr/>
                    <a:lstStyle/>
                    <a:p>
                      <a:r>
                        <a:rPr lang="en-GB" sz="1100" dirty="0" smtClean="0"/>
                        <a:t>18 (0.2%)</a:t>
                      </a:r>
                      <a:endParaRPr lang="en-US" sz="1100" dirty="0"/>
                    </a:p>
                  </a:txBody>
                  <a:tcPr/>
                </a:tc>
                <a:tc>
                  <a:txBody>
                    <a:bodyPr/>
                    <a:lstStyle/>
                    <a:p>
                      <a:r>
                        <a:rPr lang="en-GB" sz="1100" dirty="0" smtClean="0"/>
                        <a:t>4 (0.05%)</a:t>
                      </a:r>
                      <a:endParaRPr lang="en-US" sz="1100" dirty="0"/>
                    </a:p>
                  </a:txBody>
                  <a:tcPr/>
                </a:tc>
                <a:tc vMerge="1">
                  <a:txBody>
                    <a:bodyPr/>
                    <a:lstStyle/>
                    <a:p>
                      <a:endParaRPr lang="en-US" sz="1100" dirty="0"/>
                    </a:p>
                  </a:txBody>
                  <a:tcPr/>
                </a:tc>
                <a:extLst>
                  <a:ext uri="{0D108BD9-81ED-4DB2-BD59-A6C34878D82A}">
                    <a16:rowId xmlns:a16="http://schemas.microsoft.com/office/drawing/2014/main" val="1763060404"/>
                  </a:ext>
                </a:extLst>
              </a:tr>
              <a:tr h="276044">
                <a:tc>
                  <a:txBody>
                    <a:bodyPr/>
                    <a:lstStyle/>
                    <a:p>
                      <a:pPr algn="r"/>
                      <a:r>
                        <a:rPr lang="en-US" sz="1100" dirty="0" smtClean="0"/>
                        <a:t> Arab </a:t>
                      </a:r>
                      <a:endParaRPr lang="en-US" sz="1100" dirty="0"/>
                    </a:p>
                  </a:txBody>
                  <a:tcPr/>
                </a:tc>
                <a:tc>
                  <a:txBody>
                    <a:bodyPr/>
                    <a:lstStyle/>
                    <a:p>
                      <a:r>
                        <a:rPr lang="en-GB" sz="1100" dirty="0" smtClean="0"/>
                        <a:t>4 (0.05%)</a:t>
                      </a:r>
                      <a:endParaRPr lang="en-US" sz="1100" dirty="0"/>
                    </a:p>
                  </a:txBody>
                  <a:tcPr/>
                </a:tc>
                <a:tc>
                  <a:txBody>
                    <a:bodyPr/>
                    <a:lstStyle/>
                    <a:p>
                      <a:r>
                        <a:rPr lang="en-GB" sz="1100" dirty="0" smtClean="0"/>
                        <a:t>17 (0.2%)</a:t>
                      </a:r>
                      <a:endParaRPr lang="en-US" sz="1100" dirty="0"/>
                    </a:p>
                  </a:txBody>
                  <a:tcPr/>
                </a:tc>
                <a:tc vMerge="1">
                  <a:txBody>
                    <a:bodyPr/>
                    <a:lstStyle/>
                    <a:p>
                      <a:endParaRPr lang="en-US" sz="1100" dirty="0"/>
                    </a:p>
                  </a:txBody>
                  <a:tcPr/>
                </a:tc>
                <a:extLst>
                  <a:ext uri="{0D108BD9-81ED-4DB2-BD59-A6C34878D82A}">
                    <a16:rowId xmlns:a16="http://schemas.microsoft.com/office/drawing/2014/main" val="578936810"/>
                  </a:ext>
                </a:extLst>
              </a:tr>
              <a:tr h="276044">
                <a:tc>
                  <a:txBody>
                    <a:bodyPr/>
                    <a:lstStyle/>
                    <a:p>
                      <a:pPr algn="r"/>
                      <a:r>
                        <a:rPr lang="en-US" sz="1100" dirty="0" smtClean="0"/>
                        <a:t>Any other ethnic group (please describe)</a:t>
                      </a:r>
                      <a:endParaRPr lang="en-US" sz="1100" dirty="0"/>
                    </a:p>
                  </a:txBody>
                  <a:tcPr/>
                </a:tc>
                <a:tc>
                  <a:txBody>
                    <a:bodyPr/>
                    <a:lstStyle/>
                    <a:p>
                      <a:r>
                        <a:rPr lang="en-GB" sz="1100" dirty="0" smtClean="0"/>
                        <a:t>11 (0.12%)</a:t>
                      </a:r>
                      <a:endParaRPr lang="en-US" sz="1100" dirty="0"/>
                    </a:p>
                  </a:txBody>
                  <a:tcPr/>
                </a:tc>
                <a:tc>
                  <a:txBody>
                    <a:bodyPr/>
                    <a:lstStyle/>
                    <a:p>
                      <a:r>
                        <a:rPr lang="en-GB" sz="1100" dirty="0" smtClean="0"/>
                        <a:t>15 (0.17%)</a:t>
                      </a:r>
                      <a:endParaRPr lang="en-US" sz="1100" dirty="0"/>
                    </a:p>
                  </a:txBody>
                  <a:tcPr/>
                </a:tc>
                <a:tc vMerge="1">
                  <a:txBody>
                    <a:bodyPr/>
                    <a:lstStyle/>
                    <a:p>
                      <a:endParaRPr lang="en-US" sz="1100" dirty="0"/>
                    </a:p>
                  </a:txBody>
                  <a:tcPr/>
                </a:tc>
                <a:extLst>
                  <a:ext uri="{0D108BD9-81ED-4DB2-BD59-A6C34878D82A}">
                    <a16:rowId xmlns:a16="http://schemas.microsoft.com/office/drawing/2014/main" val="1529707852"/>
                  </a:ext>
                </a:extLst>
              </a:tr>
            </a:tbl>
          </a:graphicData>
        </a:graphic>
      </p:graphicFrame>
      <p:sp>
        <p:nvSpPr>
          <p:cNvPr id="2" name="Rectangle 1"/>
          <p:cNvSpPr/>
          <p:nvPr/>
        </p:nvSpPr>
        <p:spPr>
          <a:xfrm>
            <a:off x="691662" y="167217"/>
            <a:ext cx="9947030" cy="369332"/>
          </a:xfrm>
          <a:prstGeom prst="rect">
            <a:avLst/>
          </a:prstGeom>
        </p:spPr>
        <p:txBody>
          <a:bodyPr wrap="square">
            <a:spAutoFit/>
          </a:bodyPr>
          <a:lstStyle/>
          <a:p>
            <a:r>
              <a:rPr lang="en-US" dirty="0" smtClean="0"/>
              <a:t>b. Run </a:t>
            </a:r>
            <a:r>
              <a:rPr lang="en-US" dirty="0"/>
              <a:t>a significance test to find out which region drinks the most alcohol.</a:t>
            </a:r>
          </a:p>
        </p:txBody>
      </p:sp>
      <p:pic>
        <p:nvPicPr>
          <p:cNvPr id="17" name="Audio 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6891417"/>
      </p:ext>
    </p:extLst>
  </p:cSld>
  <p:clrMapOvr>
    <a:masterClrMapping/>
  </p:clrMapOvr>
  <mc:AlternateContent xmlns:mc="http://schemas.openxmlformats.org/markup-compatibility/2006" xmlns:p14="http://schemas.microsoft.com/office/powerpoint/2010/main">
    <mc:Choice Requires="p14">
      <p:transition spd="slow" p14:dur="2000" advTm="50818"/>
    </mc:Choice>
    <mc:Fallback xmlns="">
      <p:transition spd="slow" advTm="50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4783"/>
          </a:xfrm>
        </p:spPr>
        <p:txBody>
          <a:bodyPr>
            <a:normAutofit fontScale="90000"/>
          </a:bodyPr>
          <a:lstStyle/>
          <a:p>
            <a:r>
              <a:rPr lang="en-GB" dirty="0" smtClean="0"/>
              <a:t>Summary</a:t>
            </a:r>
            <a:endParaRPr lang="en-US" dirty="0"/>
          </a:p>
        </p:txBody>
      </p:sp>
      <p:sp>
        <p:nvSpPr>
          <p:cNvPr id="4" name="Rectangle 3"/>
          <p:cNvSpPr/>
          <p:nvPr/>
        </p:nvSpPr>
        <p:spPr>
          <a:xfrm>
            <a:off x="392721" y="3268452"/>
            <a:ext cx="11564817" cy="1384995"/>
          </a:xfrm>
          <a:prstGeom prst="rect">
            <a:avLst/>
          </a:prstGeom>
        </p:spPr>
        <p:txBody>
          <a:bodyPr wrap="square">
            <a:spAutoFit/>
          </a:bodyPr>
          <a:lstStyle/>
          <a:p>
            <a:r>
              <a:rPr lang="en-US" sz="2800" dirty="0"/>
              <a:t>Based on the chi-square p-value (0.0004998) which is less than 0.05, we reject the null hypothesis and conclude that there is a statistically significant difference in alcohol consumption </a:t>
            </a:r>
            <a:r>
              <a:rPr lang="en-US" sz="2800" dirty="0" smtClean="0"/>
              <a:t>between </a:t>
            </a:r>
            <a:r>
              <a:rPr lang="en-US" sz="2800" dirty="0"/>
              <a:t>regions.</a:t>
            </a:r>
          </a:p>
        </p:txBody>
      </p:sp>
      <p:sp>
        <p:nvSpPr>
          <p:cNvPr id="5" name="Rectangle 4"/>
          <p:cNvSpPr/>
          <p:nvPr/>
        </p:nvSpPr>
        <p:spPr>
          <a:xfrm>
            <a:off x="392721" y="1019908"/>
            <a:ext cx="11564817" cy="1200329"/>
          </a:xfrm>
          <a:prstGeom prst="rect">
            <a:avLst/>
          </a:prstGeom>
        </p:spPr>
        <p:txBody>
          <a:bodyPr wrap="square">
            <a:spAutoFit/>
          </a:bodyPr>
          <a:lstStyle/>
          <a:p>
            <a:r>
              <a:rPr lang="en-US" sz="2400" dirty="0"/>
              <a:t>The null hypothesis (H0) is that there is no difference in alcohol consumption between </a:t>
            </a:r>
            <a:r>
              <a:rPr lang="en-US" sz="2400" dirty="0" smtClean="0"/>
              <a:t>regions</a:t>
            </a:r>
            <a:endParaRPr lang="en-US" sz="2400" dirty="0"/>
          </a:p>
          <a:p>
            <a:r>
              <a:rPr lang="en-US" sz="2400" dirty="0" smtClean="0"/>
              <a:t>The </a:t>
            </a:r>
            <a:r>
              <a:rPr lang="en-US" sz="2400" dirty="0"/>
              <a:t>Alternative hypothesis (HA) is that there is difference in consumption between </a:t>
            </a:r>
            <a:r>
              <a:rPr lang="en-US" sz="2400" dirty="0" smtClean="0"/>
              <a:t>regions</a:t>
            </a:r>
            <a:endParaRPr lang="en-US" sz="2400" dirty="0"/>
          </a:p>
        </p:txBody>
      </p:sp>
    </p:spTree>
    <p:extLst>
      <p:ext uri="{BB962C8B-B14F-4D97-AF65-F5344CB8AC3E}">
        <p14:creationId xmlns:p14="http://schemas.microsoft.com/office/powerpoint/2010/main" val="50595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444"/>
    </mc:Choice>
    <mc:Fallback xmlns="">
      <p:transition spd="slow" advTm="1444"/>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9969" y="2191435"/>
            <a:ext cx="11529646" cy="954107"/>
          </a:xfrm>
          <a:prstGeom prst="rect">
            <a:avLst/>
          </a:prstGeom>
        </p:spPr>
        <p:txBody>
          <a:bodyPr wrap="square">
            <a:spAutoFit/>
          </a:bodyPr>
          <a:lstStyle/>
          <a:p>
            <a:r>
              <a:rPr lang="en-US" sz="2800" dirty="0"/>
              <a:t>c. Investigate whether there is a statistical difference between men and women on the following variables:</a:t>
            </a:r>
          </a:p>
        </p:txBody>
      </p:sp>
      <p:sp>
        <p:nvSpPr>
          <p:cNvPr id="6" name="Rectangle 5"/>
          <p:cNvSpPr/>
          <p:nvPr/>
        </p:nvSpPr>
        <p:spPr>
          <a:xfrm>
            <a:off x="480646" y="3492697"/>
            <a:ext cx="6096000" cy="830997"/>
          </a:xfrm>
          <a:prstGeom prst="rect">
            <a:avLst/>
          </a:prstGeom>
        </p:spPr>
        <p:txBody>
          <a:bodyPr>
            <a:spAutoFit/>
          </a:bodyPr>
          <a:lstStyle/>
          <a:p>
            <a:r>
              <a:rPr lang="en-US" sz="2400" dirty="0"/>
              <a:t>Valid height.</a:t>
            </a:r>
          </a:p>
          <a:p>
            <a:r>
              <a:rPr lang="en-US" sz="2400" dirty="0"/>
              <a:t>Valid weight.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97684185"/>
      </p:ext>
    </p:extLst>
  </p:cSld>
  <p:clrMapOvr>
    <a:masterClrMapping/>
  </p:clrMapOvr>
  <mc:AlternateContent xmlns:mc="http://schemas.openxmlformats.org/markup-compatibility/2006" xmlns:p14="http://schemas.microsoft.com/office/powerpoint/2010/main">
    <mc:Choice Requires="p14">
      <p:transition spd="slow" p14:dur="2000" advTm="8905"/>
    </mc:Choice>
    <mc:Fallback xmlns="">
      <p:transition spd="slow" advTm="8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320" y="160338"/>
            <a:ext cx="10515600" cy="355051"/>
          </a:xfrm>
        </p:spPr>
        <p:txBody>
          <a:bodyPr>
            <a:normAutofit/>
          </a:bodyPr>
          <a:lstStyle/>
          <a:p>
            <a:pPr algn="ctr"/>
            <a:r>
              <a:rPr lang="en-US" sz="1800" b="1" dirty="0"/>
              <a:t>check for normal distribution in the </a:t>
            </a:r>
            <a:r>
              <a:rPr lang="en-US" sz="1800" b="1" dirty="0" smtClean="0"/>
              <a:t>height </a:t>
            </a:r>
            <a:r>
              <a:rPr lang="en-US" sz="1800" b="1" dirty="0"/>
              <a:t>data</a:t>
            </a:r>
          </a:p>
        </p:txBody>
      </p:sp>
      <p:sp>
        <p:nvSpPr>
          <p:cNvPr id="5" name="AutoShape 2" descr="http://127.0.0.1:32845/chunk_output/4680DAFC87c84d83/054D69E1/co7vpfaprfyyx/000016.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4"/>
          <a:stretch>
            <a:fillRect/>
          </a:stretch>
        </p:blipFill>
        <p:spPr>
          <a:xfrm>
            <a:off x="6527917" y="551477"/>
            <a:ext cx="5051137" cy="3117273"/>
          </a:xfrm>
          <a:prstGeom prst="rect">
            <a:avLst/>
          </a:prstGeom>
        </p:spPr>
      </p:pic>
      <p:pic>
        <p:nvPicPr>
          <p:cNvPr id="7" name="Picture 6"/>
          <p:cNvPicPr>
            <a:picLocks noChangeAspect="1"/>
          </p:cNvPicPr>
          <p:nvPr/>
        </p:nvPicPr>
        <p:blipFill>
          <a:blip r:embed="rId5"/>
          <a:stretch>
            <a:fillRect/>
          </a:stretch>
        </p:blipFill>
        <p:spPr>
          <a:xfrm>
            <a:off x="6527917" y="3285339"/>
            <a:ext cx="4741331" cy="2926079"/>
          </a:xfrm>
          <a:prstGeom prst="rect">
            <a:avLst/>
          </a:prstGeom>
        </p:spPr>
      </p:pic>
      <p:sp>
        <p:nvSpPr>
          <p:cNvPr id="8" name="Rectangle 7"/>
          <p:cNvSpPr/>
          <p:nvPr/>
        </p:nvSpPr>
        <p:spPr>
          <a:xfrm>
            <a:off x="974802" y="4555613"/>
            <a:ext cx="4233949" cy="1200329"/>
          </a:xfrm>
          <a:prstGeom prst="rect">
            <a:avLst/>
          </a:prstGeom>
        </p:spPr>
        <p:txBody>
          <a:bodyPr wrap="square">
            <a:spAutoFit/>
          </a:bodyPr>
          <a:lstStyle/>
          <a:p>
            <a:r>
              <a:rPr lang="en-US" dirty="0"/>
              <a:t>Shapiro-Wilk normality test</a:t>
            </a:r>
          </a:p>
          <a:p>
            <a:endParaRPr lang="en-US" dirty="0"/>
          </a:p>
          <a:p>
            <a:r>
              <a:rPr lang="en-US" dirty="0"/>
              <a:t>data:  males_data$htval</a:t>
            </a:r>
          </a:p>
          <a:p>
            <a:r>
              <a:rPr lang="en-US" dirty="0"/>
              <a:t>W = 0.73755, p-value &lt; 2.2e-16</a:t>
            </a:r>
          </a:p>
        </p:txBody>
      </p:sp>
      <p:pic>
        <p:nvPicPr>
          <p:cNvPr id="17" name="Picture 16"/>
          <p:cNvPicPr>
            <a:picLocks noChangeAspect="1"/>
          </p:cNvPicPr>
          <p:nvPr/>
        </p:nvPicPr>
        <p:blipFill>
          <a:blip r:embed="rId6"/>
          <a:stretch>
            <a:fillRect/>
          </a:stretch>
        </p:blipFill>
        <p:spPr>
          <a:xfrm>
            <a:off x="578390" y="984382"/>
            <a:ext cx="5026775" cy="3102238"/>
          </a:xfrm>
          <a:prstGeom prst="rect">
            <a:avLst/>
          </a:prstGeom>
        </p:spPr>
      </p:pic>
      <p:pic>
        <p:nvPicPr>
          <p:cNvPr id="15" name="Audio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64748295"/>
      </p:ext>
    </p:extLst>
  </p:cSld>
  <p:clrMapOvr>
    <a:masterClrMapping/>
  </p:clrMapOvr>
  <mc:AlternateContent xmlns:mc="http://schemas.openxmlformats.org/markup-compatibility/2006" xmlns:p14="http://schemas.microsoft.com/office/powerpoint/2010/main">
    <mc:Choice Requires="p14">
      <p:transition spd="slow" p14:dur="2000" advTm="42842"/>
    </mc:Choice>
    <mc:Fallback xmlns="">
      <p:transition spd="slow" advTm="42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1308"/>
            <a:ext cx="7145215" cy="492369"/>
          </a:xfrm>
        </p:spPr>
        <p:txBody>
          <a:bodyPr>
            <a:noAutofit/>
          </a:bodyPr>
          <a:lstStyle/>
          <a:p>
            <a:r>
              <a:rPr lang="en-GB" sz="2800" dirty="0" smtClean="0">
                <a:solidFill>
                  <a:srgbClr val="373A3C"/>
                </a:solidFill>
                <a:latin typeface="arial" panose="020B0604020202020204" pitchFamily="34" charset="0"/>
              </a:rPr>
              <a:t/>
            </a:r>
            <a:br>
              <a:rPr lang="en-GB" sz="2800" dirty="0" smtClean="0">
                <a:solidFill>
                  <a:srgbClr val="373A3C"/>
                </a:solidFill>
                <a:latin typeface="arial" panose="020B0604020202020204" pitchFamily="34" charset="0"/>
              </a:rPr>
            </a:br>
            <a:r>
              <a:rPr lang="en-GB" sz="2800" dirty="0">
                <a:solidFill>
                  <a:srgbClr val="373A3C"/>
                </a:solidFill>
                <a:latin typeface="arial" panose="020B0604020202020204" pitchFamily="34" charset="0"/>
              </a:rPr>
              <a:t/>
            </a:r>
            <a:br>
              <a:rPr lang="en-GB" sz="2800" dirty="0">
                <a:solidFill>
                  <a:srgbClr val="373A3C"/>
                </a:solidFill>
                <a:latin typeface="arial" panose="020B0604020202020204" pitchFamily="34" charset="0"/>
              </a:rPr>
            </a:br>
            <a:r>
              <a:rPr lang="en-GB" sz="2800" dirty="0">
                <a:solidFill>
                  <a:srgbClr val="373A3C"/>
                </a:solidFill>
                <a:latin typeface="arial" panose="020B0604020202020204" pitchFamily="34" charset="0"/>
              </a:rPr>
              <a:t/>
            </a:r>
            <a:br>
              <a:rPr lang="en-GB" sz="2800" dirty="0">
                <a:solidFill>
                  <a:srgbClr val="373A3C"/>
                </a:solidFill>
                <a:latin typeface="arial" panose="020B0604020202020204" pitchFamily="34" charset="0"/>
              </a:rPr>
            </a:br>
            <a:r>
              <a:rPr lang="en-GB" sz="2800" dirty="0" smtClean="0">
                <a:solidFill>
                  <a:srgbClr val="373A3C"/>
                </a:solidFill>
                <a:latin typeface="arial" panose="020B0604020202020204" pitchFamily="34" charset="0"/>
              </a:rPr>
              <a:t/>
            </a:r>
            <a:br>
              <a:rPr lang="en-GB" sz="2800" dirty="0" smtClean="0">
                <a:solidFill>
                  <a:srgbClr val="373A3C"/>
                </a:solidFill>
                <a:latin typeface="arial" panose="020B0604020202020204" pitchFamily="34" charset="0"/>
              </a:rPr>
            </a:br>
            <a:r>
              <a:rPr lang="en-GB" sz="2400" i="1" dirty="0" err="1" smtClean="0">
                <a:solidFill>
                  <a:srgbClr val="373A3C"/>
                </a:solidFill>
                <a:latin typeface="arial" panose="020B0604020202020204" pitchFamily="34" charset="0"/>
              </a:rPr>
              <a:t>i</a:t>
            </a:r>
            <a:r>
              <a:rPr lang="en-GB" sz="2400" i="1" dirty="0">
                <a:solidFill>
                  <a:srgbClr val="373A3C"/>
                </a:solidFill>
                <a:latin typeface="arial" panose="020B0604020202020204" pitchFamily="34" charset="0"/>
              </a:rPr>
              <a:t>. Valid height </a:t>
            </a:r>
            <a:endParaRPr lang="en-US" sz="2400" i="1" dirty="0"/>
          </a:p>
        </p:txBody>
      </p:sp>
      <p:sp>
        <p:nvSpPr>
          <p:cNvPr id="3" name="Content Placeholder 2"/>
          <p:cNvSpPr>
            <a:spLocks noGrp="1"/>
          </p:cNvSpPr>
          <p:nvPr>
            <p:ph idx="1"/>
          </p:nvPr>
        </p:nvSpPr>
        <p:spPr>
          <a:xfrm>
            <a:off x="211015" y="3898989"/>
            <a:ext cx="11517922" cy="1828800"/>
          </a:xfrm>
        </p:spPr>
        <p:txBody>
          <a:bodyPr/>
          <a:lstStyle/>
          <a:p>
            <a:r>
              <a:rPr lang="en-US" dirty="0" smtClean="0"/>
              <a:t>Null </a:t>
            </a:r>
            <a:r>
              <a:rPr lang="en-US" dirty="0"/>
              <a:t>Hypothesis (H0): There is no difference in height between men and women</a:t>
            </a:r>
            <a:r>
              <a:rPr lang="en-US" dirty="0" smtClean="0"/>
              <a:t>. </a:t>
            </a:r>
          </a:p>
          <a:p>
            <a:r>
              <a:rPr lang="en-US" dirty="0" smtClean="0"/>
              <a:t>Alternative </a:t>
            </a:r>
            <a:r>
              <a:rPr lang="en-US" dirty="0"/>
              <a:t>Hypothesis (H1): There is a difference in height between men and women.</a:t>
            </a:r>
          </a:p>
        </p:txBody>
      </p:sp>
      <p:sp>
        <p:nvSpPr>
          <p:cNvPr id="4" name="Rectangle 3"/>
          <p:cNvSpPr/>
          <p:nvPr/>
        </p:nvSpPr>
        <p:spPr>
          <a:xfrm>
            <a:off x="211016" y="2123053"/>
            <a:ext cx="11517922" cy="1384995"/>
          </a:xfrm>
          <a:prstGeom prst="rect">
            <a:avLst/>
          </a:prstGeom>
        </p:spPr>
        <p:txBody>
          <a:bodyPr wrap="square">
            <a:spAutoFit/>
          </a:bodyPr>
          <a:lstStyle/>
          <a:p>
            <a:r>
              <a:rPr lang="en-US" sz="2800" dirty="0" smtClean="0"/>
              <a:t>The </a:t>
            </a:r>
            <a:r>
              <a:rPr lang="en-US" sz="2800" dirty="0"/>
              <a:t>Shapiro-Wilk normality test p-value for height is 2.2e-16, which is less than 0.05 , this means that the data does not follow a normal distribution therefore we shall use </a:t>
            </a:r>
            <a:r>
              <a:rPr lang="en-US" sz="2800" dirty="0" smtClean="0"/>
              <a:t>mann-whitney </a:t>
            </a:r>
            <a:r>
              <a:rPr lang="en-US" sz="2800" dirty="0"/>
              <a:t>u test</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85758497"/>
      </p:ext>
    </p:extLst>
  </p:cSld>
  <p:clrMapOvr>
    <a:masterClrMapping/>
  </p:clrMapOvr>
  <mc:AlternateContent xmlns:mc="http://schemas.openxmlformats.org/markup-compatibility/2006" xmlns:p14="http://schemas.microsoft.com/office/powerpoint/2010/main">
    <mc:Choice Requires="p14">
      <p:transition spd="slow" p14:dur="2000" advTm="15493"/>
    </mc:Choice>
    <mc:Fallback xmlns="">
      <p:transition spd="slow" advTm="15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539239" y="2559474"/>
            <a:ext cx="9760776" cy="14157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000000"/>
                </a:solidFill>
                <a:effectLst/>
                <a:latin typeface="Lucida Console" panose="020B0609040504020204" pitchFamily="49" charset="0"/>
              </a:rPr>
              <a:t>            Wilcoxon rank sum test with continuity correction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data: htval by Sex W = 14713021, p-value &lt; 2.2e-16 alternative hypothesis: true location shift is not equal to 0</a:t>
            </a:r>
            <a:r>
              <a:rPr kumimoji="0" lang="en-US" altLang="en-US" sz="3200" b="0" i="0" u="none" strike="noStrike" cap="none" normalizeH="0" baseline="0" dirty="0" smtClean="0">
                <a:ln>
                  <a:noFill/>
                </a:ln>
                <a:solidFill>
                  <a:schemeClr val="tx1"/>
                </a:solidFill>
                <a:effectLst/>
              </a:rPr>
              <a:t> </a:t>
            </a:r>
            <a:endParaRPr kumimoji="0" lang="en-US" altLang="en-US" sz="4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539239" y="4468060"/>
            <a:ext cx="10731731" cy="1569660"/>
          </a:xfrm>
          <a:prstGeom prst="rect">
            <a:avLst/>
          </a:prstGeom>
        </p:spPr>
        <p:txBody>
          <a:bodyPr wrap="square">
            <a:spAutoFit/>
          </a:bodyPr>
          <a:lstStyle/>
          <a:p>
            <a:r>
              <a:rPr lang="en-US" sz="3200" dirty="0"/>
              <a:t>The p-value is 2.2e-16 which is less than 0.05, we reject the null hypothesis and say that the difference in height </a:t>
            </a:r>
            <a:r>
              <a:rPr lang="en-US" sz="3200" dirty="0" smtClean="0"/>
              <a:t>is statistically </a:t>
            </a:r>
            <a:r>
              <a:rPr lang="en-US" sz="3200" dirty="0"/>
              <a:t>significant between males and females</a:t>
            </a:r>
          </a:p>
        </p:txBody>
      </p:sp>
      <p:sp>
        <p:nvSpPr>
          <p:cNvPr id="7" name="Rectangle 6"/>
          <p:cNvSpPr/>
          <p:nvPr/>
        </p:nvSpPr>
        <p:spPr>
          <a:xfrm>
            <a:off x="539239" y="1543440"/>
            <a:ext cx="7409007" cy="523220"/>
          </a:xfrm>
          <a:prstGeom prst="rect">
            <a:avLst/>
          </a:prstGeom>
        </p:spPr>
        <p:txBody>
          <a:bodyPr wrap="square">
            <a:spAutoFit/>
          </a:bodyPr>
          <a:lstStyle/>
          <a:p>
            <a:r>
              <a:rPr lang="en-US" sz="2800" dirty="0"/>
              <a:t> wilcox.test(htval ~ Sex, data = height_weight)</a:t>
            </a:r>
          </a:p>
        </p:txBody>
      </p:sp>
      <p:sp>
        <p:nvSpPr>
          <p:cNvPr id="2" name="TextBox 1"/>
          <p:cNvSpPr txBox="1"/>
          <p:nvPr/>
        </p:nvSpPr>
        <p:spPr>
          <a:xfrm>
            <a:off x="539239" y="212884"/>
            <a:ext cx="1572995" cy="523220"/>
          </a:xfrm>
          <a:prstGeom prst="rect">
            <a:avLst/>
          </a:prstGeom>
          <a:noFill/>
        </p:spPr>
        <p:txBody>
          <a:bodyPr wrap="none" rtlCol="0">
            <a:spAutoFit/>
          </a:bodyPr>
          <a:lstStyle/>
          <a:p>
            <a:r>
              <a:rPr lang="en-GB" sz="2800" dirty="0" smtClean="0"/>
              <a:t>Summary</a:t>
            </a:r>
            <a:endParaRPr lang="en-US" sz="2800" dirty="0"/>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84786753"/>
      </p:ext>
    </p:extLst>
  </p:cSld>
  <p:clrMapOvr>
    <a:masterClrMapping/>
  </p:clrMapOvr>
  <mc:AlternateContent xmlns:mc="http://schemas.openxmlformats.org/markup-compatibility/2006" xmlns:p14="http://schemas.microsoft.com/office/powerpoint/2010/main">
    <mc:Choice Requires="p14">
      <p:transition spd="slow" p14:dur="2000" advTm="37770"/>
    </mc:Choice>
    <mc:Fallback xmlns="">
      <p:transition spd="slow" advTm="37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1380"/>
            <a:ext cx="10515600" cy="341457"/>
          </a:xfrm>
        </p:spPr>
        <p:txBody>
          <a:bodyPr>
            <a:normAutofit fontScale="90000"/>
          </a:bodyPr>
          <a:lstStyle/>
          <a:p>
            <a:r>
              <a:rPr lang="en-GB" sz="2000" dirty="0" smtClean="0">
                <a:solidFill>
                  <a:srgbClr val="373A3C"/>
                </a:solidFill>
                <a:latin typeface="arial" panose="020B0604020202020204" pitchFamily="34" charset="0"/>
              </a:rPr>
              <a:t/>
            </a:r>
            <a:br>
              <a:rPr lang="en-GB" sz="2000" dirty="0" smtClean="0">
                <a:solidFill>
                  <a:srgbClr val="373A3C"/>
                </a:solidFill>
                <a:latin typeface="arial" panose="020B0604020202020204" pitchFamily="34" charset="0"/>
              </a:rPr>
            </a:br>
            <a:r>
              <a:rPr lang="en-GB" sz="2000" dirty="0">
                <a:solidFill>
                  <a:srgbClr val="373A3C"/>
                </a:solidFill>
                <a:latin typeface="arial" panose="020B0604020202020204" pitchFamily="34" charset="0"/>
              </a:rPr>
              <a:t/>
            </a:r>
            <a:br>
              <a:rPr lang="en-GB" sz="2000" dirty="0">
                <a:solidFill>
                  <a:srgbClr val="373A3C"/>
                </a:solidFill>
                <a:latin typeface="arial" panose="020B0604020202020204" pitchFamily="34" charset="0"/>
              </a:rPr>
            </a:br>
            <a:r>
              <a:rPr lang="en-GB" sz="2200" dirty="0" smtClean="0">
                <a:solidFill>
                  <a:srgbClr val="373A3C"/>
                </a:solidFill>
                <a:latin typeface="arial" panose="020B0604020202020204" pitchFamily="34" charset="0"/>
              </a:rPr>
              <a:t>Investigate </a:t>
            </a:r>
            <a:r>
              <a:rPr lang="en-GB" sz="2700" dirty="0">
                <a:solidFill>
                  <a:srgbClr val="373A3C"/>
                </a:solidFill>
                <a:latin typeface="arial" panose="020B0604020202020204" pitchFamily="34" charset="0"/>
              </a:rPr>
              <a:t>whether</a:t>
            </a:r>
            <a:r>
              <a:rPr lang="en-GB" sz="2200" dirty="0">
                <a:solidFill>
                  <a:srgbClr val="373A3C"/>
                </a:solidFill>
                <a:latin typeface="arial" panose="020B0604020202020204" pitchFamily="34" charset="0"/>
              </a:rPr>
              <a:t> there is a statistical difference between men and women on the following variables:</a:t>
            </a:r>
            <a:r>
              <a:rPr lang="en-GB" sz="2000" dirty="0">
                <a:solidFill>
                  <a:srgbClr val="373A3C"/>
                </a:solidFill>
                <a:latin typeface="arial" panose="020B0604020202020204" pitchFamily="34" charset="0"/>
              </a:rPr>
              <a:t/>
            </a:r>
            <a:br>
              <a:rPr lang="en-GB" sz="2000" dirty="0">
                <a:solidFill>
                  <a:srgbClr val="373A3C"/>
                </a:solidFill>
                <a:latin typeface="arial" panose="020B0604020202020204" pitchFamily="34" charset="0"/>
              </a:rPr>
            </a:br>
            <a:r>
              <a:rPr lang="en-GB" sz="2000" dirty="0" smtClean="0">
                <a:solidFill>
                  <a:srgbClr val="373A3C"/>
                </a:solidFill>
                <a:latin typeface="arial" panose="020B0604020202020204" pitchFamily="34" charset="0"/>
              </a:rPr>
              <a:t/>
            </a:r>
            <a:br>
              <a:rPr lang="en-GB" sz="2000" dirty="0" smtClean="0">
                <a:solidFill>
                  <a:srgbClr val="373A3C"/>
                </a:solidFill>
                <a:latin typeface="arial" panose="020B0604020202020204" pitchFamily="34" charset="0"/>
              </a:rPr>
            </a:br>
            <a:r>
              <a:rPr lang="en-GB" sz="1800" i="1" dirty="0" err="1" smtClean="0">
                <a:solidFill>
                  <a:srgbClr val="373A3C"/>
                </a:solidFill>
                <a:latin typeface="arial" panose="020B0604020202020204" pitchFamily="34" charset="0"/>
              </a:rPr>
              <a:t>i</a:t>
            </a:r>
            <a:r>
              <a:rPr lang="en-GB" sz="1800" i="1" dirty="0">
                <a:solidFill>
                  <a:srgbClr val="373A3C"/>
                </a:solidFill>
                <a:latin typeface="arial" panose="020B0604020202020204" pitchFamily="34" charset="0"/>
              </a:rPr>
              <a:t>. Valid </a:t>
            </a:r>
            <a:r>
              <a:rPr lang="en-GB" sz="1800" i="1" dirty="0" smtClean="0">
                <a:solidFill>
                  <a:srgbClr val="373A3C"/>
                </a:solidFill>
                <a:latin typeface="arial" panose="020B0604020202020204" pitchFamily="34" charset="0"/>
              </a:rPr>
              <a:t>weight</a:t>
            </a:r>
            <a:r>
              <a:rPr lang="en-GB" sz="1800" i="1" dirty="0">
                <a:solidFill>
                  <a:srgbClr val="373A3C"/>
                </a:solidFill>
                <a:latin typeface="arial" panose="020B0604020202020204" pitchFamily="34" charset="0"/>
              </a:rPr>
              <a:t> </a:t>
            </a:r>
            <a:endParaRPr lang="en-US" sz="1800" i="1" dirty="0"/>
          </a:p>
        </p:txBody>
      </p:sp>
      <p:sp>
        <p:nvSpPr>
          <p:cNvPr id="3" name="Content Placeholder 2"/>
          <p:cNvSpPr>
            <a:spLocks noGrp="1"/>
          </p:cNvSpPr>
          <p:nvPr>
            <p:ph idx="1"/>
          </p:nvPr>
        </p:nvSpPr>
        <p:spPr>
          <a:xfrm>
            <a:off x="838200" y="1911927"/>
            <a:ext cx="10109661" cy="1828800"/>
          </a:xfrm>
        </p:spPr>
        <p:txBody>
          <a:bodyPr/>
          <a:lstStyle/>
          <a:p>
            <a:r>
              <a:rPr lang="en-US" dirty="0" smtClean="0"/>
              <a:t>Null </a:t>
            </a:r>
            <a:r>
              <a:rPr lang="en-US" dirty="0"/>
              <a:t>Hypothesis (H0): There is no difference in </a:t>
            </a:r>
            <a:r>
              <a:rPr lang="en-US" dirty="0" smtClean="0"/>
              <a:t>weight </a:t>
            </a:r>
            <a:r>
              <a:rPr lang="en-US" dirty="0"/>
              <a:t>between men and women</a:t>
            </a:r>
            <a:r>
              <a:rPr lang="en-US" dirty="0" smtClean="0"/>
              <a:t>. </a:t>
            </a:r>
          </a:p>
          <a:p>
            <a:r>
              <a:rPr lang="en-US" dirty="0" smtClean="0"/>
              <a:t>Alternative </a:t>
            </a:r>
            <a:r>
              <a:rPr lang="en-US" dirty="0"/>
              <a:t>Hypothesis (H1): There is a difference in </a:t>
            </a:r>
            <a:r>
              <a:rPr lang="en-US" dirty="0" smtClean="0"/>
              <a:t>weight </a:t>
            </a:r>
            <a:r>
              <a:rPr lang="en-US" dirty="0"/>
              <a:t>between men and women.</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21968075"/>
      </p:ext>
    </p:extLst>
  </p:cSld>
  <p:clrMapOvr>
    <a:masterClrMapping/>
  </p:clrMapOvr>
  <mc:AlternateContent xmlns:mc="http://schemas.openxmlformats.org/markup-compatibility/2006" xmlns:p14="http://schemas.microsoft.com/office/powerpoint/2010/main">
    <mc:Choice Requires="p14">
      <p:transition spd="slow" p14:dur="2000" advTm="19677"/>
    </mc:Choice>
    <mc:Fallback xmlns="">
      <p:transition spd="slow" advTm="19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320" y="160338"/>
            <a:ext cx="10515600" cy="355051"/>
          </a:xfrm>
        </p:spPr>
        <p:txBody>
          <a:bodyPr>
            <a:normAutofit/>
          </a:bodyPr>
          <a:lstStyle/>
          <a:p>
            <a:pPr algn="ctr"/>
            <a:r>
              <a:rPr lang="en-US" sz="1800" b="1" dirty="0"/>
              <a:t>check for normal distribution in the w</a:t>
            </a:r>
            <a:r>
              <a:rPr lang="en-US" sz="1800" b="1" dirty="0" smtClean="0"/>
              <a:t>eight </a:t>
            </a:r>
            <a:r>
              <a:rPr lang="en-US" sz="1800" b="1" dirty="0"/>
              <a:t>data</a:t>
            </a:r>
          </a:p>
        </p:txBody>
      </p:sp>
      <p:sp>
        <p:nvSpPr>
          <p:cNvPr id="5" name="AutoShape 2" descr="http://127.0.0.1:32845/chunk_output/4680DAFC87c84d83/054D69E1/co7vpfaprfyyx/000016.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4"/>
          <a:stretch>
            <a:fillRect/>
          </a:stretch>
        </p:blipFill>
        <p:spPr>
          <a:xfrm>
            <a:off x="568441" y="470035"/>
            <a:ext cx="4635327" cy="2860659"/>
          </a:xfrm>
          <a:prstGeom prst="rect">
            <a:avLst/>
          </a:prstGeom>
        </p:spPr>
      </p:pic>
      <p:pic>
        <p:nvPicPr>
          <p:cNvPr id="10" name="Picture 9"/>
          <p:cNvPicPr>
            <a:picLocks noChangeAspect="1"/>
          </p:cNvPicPr>
          <p:nvPr/>
        </p:nvPicPr>
        <p:blipFill>
          <a:blip r:embed="rId5"/>
          <a:stretch>
            <a:fillRect/>
          </a:stretch>
        </p:blipFill>
        <p:spPr>
          <a:xfrm>
            <a:off x="6527917" y="515390"/>
            <a:ext cx="4395007" cy="2712346"/>
          </a:xfrm>
          <a:prstGeom prst="rect">
            <a:avLst/>
          </a:prstGeom>
        </p:spPr>
      </p:pic>
      <p:pic>
        <p:nvPicPr>
          <p:cNvPr id="11" name="Picture 10"/>
          <p:cNvPicPr>
            <a:picLocks noChangeAspect="1"/>
          </p:cNvPicPr>
          <p:nvPr/>
        </p:nvPicPr>
        <p:blipFill>
          <a:blip r:embed="rId6"/>
          <a:stretch>
            <a:fillRect/>
          </a:stretch>
        </p:blipFill>
        <p:spPr>
          <a:xfrm>
            <a:off x="6694170" y="3429026"/>
            <a:ext cx="4062499" cy="2507142"/>
          </a:xfrm>
          <a:prstGeom prst="rect">
            <a:avLst/>
          </a:prstGeom>
        </p:spPr>
      </p:pic>
      <p:sp>
        <p:nvSpPr>
          <p:cNvPr id="12" name="Rectangle 11"/>
          <p:cNvSpPr/>
          <p:nvPr/>
        </p:nvSpPr>
        <p:spPr>
          <a:xfrm>
            <a:off x="803564" y="3784800"/>
            <a:ext cx="6096000" cy="1200329"/>
          </a:xfrm>
          <a:prstGeom prst="rect">
            <a:avLst/>
          </a:prstGeom>
        </p:spPr>
        <p:txBody>
          <a:bodyPr>
            <a:spAutoFit/>
          </a:bodyPr>
          <a:lstStyle/>
          <a:p>
            <a:r>
              <a:rPr lang="en-US" dirty="0"/>
              <a:t>Shapiro-Wilk normality test</a:t>
            </a:r>
          </a:p>
          <a:p>
            <a:endParaRPr lang="en-US" dirty="0"/>
          </a:p>
          <a:p>
            <a:r>
              <a:rPr lang="en-US" dirty="0"/>
              <a:t>data:  males_data$wtval</a:t>
            </a:r>
          </a:p>
          <a:p>
            <a:r>
              <a:rPr lang="en-US" dirty="0"/>
              <a:t>W = 0.93674, p-value &lt; 2.2e-16</a:t>
            </a:r>
          </a:p>
        </p:txBody>
      </p:sp>
      <p:pic>
        <p:nvPicPr>
          <p:cNvPr id="28" name="Audio 2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33711036"/>
      </p:ext>
    </p:extLst>
  </p:cSld>
  <p:clrMapOvr>
    <a:masterClrMapping/>
  </p:clrMapOvr>
  <mc:AlternateContent xmlns:mc="http://schemas.openxmlformats.org/markup-compatibility/2006" xmlns:p14="http://schemas.microsoft.com/office/powerpoint/2010/main">
    <mc:Choice Requires="p14">
      <p:transition spd="slow" p14:dur="2000" advTm="49984"/>
    </mc:Choice>
    <mc:Fallback xmlns="">
      <p:transition spd="slow" advTm="49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1776" y="4019991"/>
            <a:ext cx="11345808" cy="830997"/>
          </a:xfrm>
          <a:prstGeom prst="rect">
            <a:avLst/>
          </a:prstGeom>
        </p:spPr>
        <p:txBody>
          <a:bodyPr wrap="square">
            <a:spAutoFit/>
          </a:bodyPr>
          <a:lstStyle/>
          <a:p>
            <a:r>
              <a:rPr lang="en-US" sz="2400" b="1" i="1" dirty="0"/>
              <a:t>The p-value is 2.2e-16 which is less than 0.05, we reject the null hypothesis and say that the difference in </a:t>
            </a:r>
            <a:r>
              <a:rPr lang="en-US" sz="2400" b="1" i="1" dirty="0" smtClean="0"/>
              <a:t>weight is statistically </a:t>
            </a:r>
            <a:r>
              <a:rPr lang="en-US" sz="2400" b="1" i="1" dirty="0"/>
              <a:t>significant between males and females</a:t>
            </a:r>
          </a:p>
        </p:txBody>
      </p:sp>
      <p:sp>
        <p:nvSpPr>
          <p:cNvPr id="8" name="Rectangle 2"/>
          <p:cNvSpPr>
            <a:spLocks noChangeArrowheads="1"/>
          </p:cNvSpPr>
          <p:nvPr/>
        </p:nvSpPr>
        <p:spPr bwMode="auto">
          <a:xfrm>
            <a:off x="471053" y="1950151"/>
            <a:ext cx="10976531" cy="18466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Lucida Sans Typewriter" panose="020B0602040502020304" pitchFamily="33" charset="0"/>
                <a:cs typeface="Lucida Sans Typewriter" panose="020B0602040502020304" pitchFamily="33" charset="0"/>
              </a:rPr>
              <a:t>Wilcoxon rank sum test with continuity correction data: </a:t>
            </a:r>
            <a:r>
              <a:rPr kumimoji="0" lang="en-US" altLang="en-US" sz="2400" b="0" i="0" u="none" strike="noStrike" cap="none" normalizeH="0" baseline="0" dirty="0" err="1" smtClean="0">
                <a:ln>
                  <a:noFill/>
                </a:ln>
                <a:solidFill>
                  <a:srgbClr val="000000"/>
                </a:solidFill>
                <a:effectLst/>
                <a:latin typeface="Lucida Sans Typewriter" panose="020B0602040502020304" pitchFamily="33" charset="0"/>
                <a:cs typeface="Lucida Sans Typewriter" panose="020B0602040502020304" pitchFamily="33" charset="0"/>
              </a:rPr>
              <a:t>wtval</a:t>
            </a:r>
            <a:r>
              <a:rPr kumimoji="0" lang="en-US" altLang="en-US" sz="2400" b="0" i="0" u="none" strike="noStrike" cap="none" normalizeH="0" baseline="0" dirty="0" smtClean="0">
                <a:ln>
                  <a:noFill/>
                </a:ln>
                <a:solidFill>
                  <a:srgbClr val="000000"/>
                </a:solidFill>
                <a:effectLst/>
                <a:latin typeface="Lucida Sans Typewriter" panose="020B0602040502020304" pitchFamily="33" charset="0"/>
                <a:cs typeface="Lucida Sans Typewriter" panose="020B0602040502020304" pitchFamily="33" charset="0"/>
              </a:rPr>
              <a:t> by Sex W = 12449400, p-value &lt; 2.2e-16 alternative hypothesis: true location shift is not equal to 0 </a:t>
            </a:r>
            <a:r>
              <a:rPr kumimoji="0" lang="en-US" altLang="en-US" sz="3200" b="0" i="0" u="none" strike="noStrike" cap="none" normalizeH="0" baseline="0" dirty="0" smtClean="0">
                <a:ln>
                  <a:noFill/>
                </a:ln>
                <a:solidFill>
                  <a:schemeClr val="tx1"/>
                </a:solidFill>
                <a:effectLst/>
              </a:rPr>
              <a:t/>
            </a:r>
            <a:br>
              <a:rPr kumimoji="0" lang="en-US" altLang="en-US" sz="3200" b="0" i="0" u="none" strike="noStrike" cap="none" normalizeH="0" baseline="0" dirty="0" smtClean="0">
                <a:ln>
                  <a:noFill/>
                </a:ln>
                <a:solidFill>
                  <a:schemeClr val="tx1"/>
                </a:solidFill>
                <a:effectLst/>
              </a:rPr>
            </a:br>
            <a:endParaRPr kumimoji="0" lang="en-US" altLang="en-US" sz="4800" b="0" i="0" u="none" strike="noStrike" cap="none" normalizeH="0" baseline="0" dirty="0" smtClean="0">
              <a:ln>
                <a:noFill/>
              </a:ln>
              <a:solidFill>
                <a:schemeClr val="tx1"/>
              </a:solidFill>
              <a:effectLst/>
              <a:latin typeface="Arial" panose="020B060402020202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07471242"/>
      </p:ext>
    </p:extLst>
  </p:cSld>
  <p:clrMapOvr>
    <a:masterClrMapping/>
  </p:clrMapOvr>
  <mc:AlternateContent xmlns:mc="http://schemas.openxmlformats.org/markup-compatibility/2006" xmlns:p14="http://schemas.microsoft.com/office/powerpoint/2010/main">
    <mc:Choice Requires="p14">
      <p:transition spd="slow" p14:dur="2000" advTm="33332"/>
    </mc:Choice>
    <mc:Fallback xmlns="">
      <p:transition spd="slow" advTm="33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r>
              <a:rPr lang="en-GB" dirty="0" smtClean="0"/>
              <a:t>Introduction</a:t>
            </a:r>
            <a:endParaRPr lang="en-US" dirty="0"/>
          </a:p>
        </p:txBody>
      </p:sp>
      <p:sp>
        <p:nvSpPr>
          <p:cNvPr id="4" name="Rectangle 3"/>
          <p:cNvSpPr/>
          <p:nvPr/>
        </p:nvSpPr>
        <p:spPr>
          <a:xfrm>
            <a:off x="282633" y="1271848"/>
            <a:ext cx="11820697" cy="4538748"/>
          </a:xfrm>
          <a:prstGeom prst="rect">
            <a:avLst/>
          </a:prstGeom>
        </p:spPr>
        <p:txBody>
          <a:bodyPr wrap="square">
            <a:spAutoFit/>
          </a:bodyPr>
          <a:lstStyle/>
          <a:p>
            <a:pPr marL="342900" indent="-342900">
              <a:buFont typeface="Arial" panose="020B0604020202020204" pitchFamily="34" charset="0"/>
              <a:buChar char="•"/>
            </a:pPr>
            <a:r>
              <a:rPr lang="en-US" sz="2400" dirty="0"/>
              <a:t>From 2021 to 2022, there were 948,312 hospital admissions and 20,970 deaths (Office for Health Improvement &amp; Disparities, 2023)</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An </a:t>
            </a:r>
            <a:r>
              <a:rPr lang="en-US" sz="2400" dirty="0"/>
              <a:t>estimated 9 million adults </a:t>
            </a:r>
            <a:r>
              <a:rPr lang="en-US" sz="2400" dirty="0" smtClean="0"/>
              <a:t>are at risk(Sheeraz</a:t>
            </a:r>
            <a:r>
              <a:rPr lang="en-US" sz="2400" dirty="0"/>
              <a:t>, 2019</a:t>
            </a:r>
            <a:r>
              <a:rPr lang="en-US" sz="2400" dirty="0" smtClean="0"/>
              <a:t>)</a:t>
            </a:r>
          </a:p>
          <a:p>
            <a:endParaRPr lang="en-US" sz="2400" dirty="0"/>
          </a:p>
          <a:p>
            <a:pPr marL="342900" indent="-342900">
              <a:buFont typeface="Arial" panose="020B0604020202020204" pitchFamily="34" charset="0"/>
              <a:buChar char="•"/>
            </a:pPr>
            <a:r>
              <a:rPr lang="en-US" sz="2400" dirty="0" smtClean="0"/>
              <a:t>Addressing </a:t>
            </a:r>
            <a:r>
              <a:rPr lang="en-US" sz="2400" dirty="0"/>
              <a:t>social determinants of health and health inequities is crucial for effectively combating alcohol-related harm in the </a:t>
            </a:r>
            <a:r>
              <a:rPr lang="en-US" sz="2400" dirty="0" smtClean="0"/>
              <a:t>UK (Collis et al., 2010; Office </a:t>
            </a:r>
            <a:r>
              <a:rPr lang="en-US" sz="2400" dirty="0"/>
              <a:t>for National Statistics, </a:t>
            </a:r>
            <a:r>
              <a:rPr lang="en-US" sz="2400" dirty="0" smtClean="0"/>
              <a:t>2019).</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This presentation contains findings on alcohol consumption and associated risk factors in the UK based on Health Survey for England, 2011 dataset</a:t>
            </a:r>
            <a:endParaRPr lang="en-US" sz="2400" dirty="0"/>
          </a:p>
          <a:p>
            <a:pPr marL="285750" indent="-285750">
              <a:buFont typeface="Wingdings" pitchFamily="2" charset="2"/>
              <a:buChar char="§"/>
            </a:pPr>
            <a:endParaRPr lang="en-US" dirty="0"/>
          </a:p>
        </p:txBody>
      </p:sp>
      <p:pic>
        <p:nvPicPr>
          <p:cNvPr id="19" name="Audio 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08685747"/>
      </p:ext>
    </p:extLst>
  </p:cSld>
  <p:clrMapOvr>
    <a:masterClrMapping/>
  </p:clrMapOvr>
  <mc:AlternateContent xmlns:mc="http://schemas.openxmlformats.org/markup-compatibility/2006" xmlns:p14="http://schemas.microsoft.com/office/powerpoint/2010/main">
    <mc:Choice Requires="p14">
      <p:transition spd="slow" p14:dur="2000" advTm="84667"/>
    </mc:Choice>
    <mc:Fallback xmlns="">
      <p:transition spd="slow" advTm="84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2123" y="141007"/>
            <a:ext cx="11258203" cy="646331"/>
          </a:xfrm>
          <a:prstGeom prst="rect">
            <a:avLst/>
          </a:prstGeom>
        </p:spPr>
        <p:txBody>
          <a:bodyPr wrap="square">
            <a:spAutoFit/>
          </a:bodyPr>
          <a:lstStyle/>
          <a:p>
            <a:r>
              <a:rPr lang="en-GB" dirty="0">
                <a:solidFill>
                  <a:srgbClr val="373A3C"/>
                </a:solidFill>
                <a:latin typeface="arial" panose="020B0604020202020204" pitchFamily="34" charset="0"/>
              </a:rPr>
              <a:t>What is the correlation between whether a person drinks nowadays, total household income, age at last birthday and gender?</a:t>
            </a:r>
            <a:endParaRPr lang="en-US" dirty="0"/>
          </a:p>
        </p:txBody>
      </p:sp>
      <p:graphicFrame>
        <p:nvGraphicFramePr>
          <p:cNvPr id="5" name="Table 5">
            <a:extLst>
              <a:ext uri="{FF2B5EF4-FFF2-40B4-BE49-F238E27FC236}">
                <a16:creationId xmlns:a16="http://schemas.microsoft.com/office/drawing/2014/main" id="{68278F10-04F2-0ECE-6BD9-FB93484A0905}"/>
              </a:ext>
            </a:extLst>
          </p:cNvPr>
          <p:cNvGraphicFramePr>
            <a:graphicFrameLocks noGrp="1"/>
          </p:cNvGraphicFramePr>
          <p:nvPr>
            <p:ph idx="1"/>
            <p:extLst>
              <p:ext uri="{D42A27DB-BD31-4B8C-83A1-F6EECF244321}">
                <p14:modId xmlns:p14="http://schemas.microsoft.com/office/powerpoint/2010/main" val="216286704"/>
              </p:ext>
            </p:extLst>
          </p:nvPr>
        </p:nvGraphicFramePr>
        <p:xfrm>
          <a:off x="404946" y="1254033"/>
          <a:ext cx="11691259" cy="3463677"/>
        </p:xfrm>
        <a:graphic>
          <a:graphicData uri="http://schemas.openxmlformats.org/drawingml/2006/table">
            <a:tbl>
              <a:tblPr firstRow="1" bandRow="1">
                <a:tableStyleId>{5C22544A-7EE6-4342-B048-85BDC9FD1C3A}</a:tableStyleId>
              </a:tblPr>
              <a:tblGrid>
                <a:gridCol w="2905522">
                  <a:extLst>
                    <a:ext uri="{9D8B030D-6E8A-4147-A177-3AD203B41FA5}">
                      <a16:colId xmlns:a16="http://schemas.microsoft.com/office/drawing/2014/main" val="2612854255"/>
                    </a:ext>
                  </a:extLst>
                </a:gridCol>
                <a:gridCol w="2103042">
                  <a:extLst>
                    <a:ext uri="{9D8B030D-6E8A-4147-A177-3AD203B41FA5}">
                      <a16:colId xmlns:a16="http://schemas.microsoft.com/office/drawing/2014/main" val="411254682"/>
                    </a:ext>
                  </a:extLst>
                </a:gridCol>
                <a:gridCol w="2371953">
                  <a:extLst>
                    <a:ext uri="{9D8B030D-6E8A-4147-A177-3AD203B41FA5}">
                      <a16:colId xmlns:a16="http://schemas.microsoft.com/office/drawing/2014/main" val="1404360148"/>
                    </a:ext>
                  </a:extLst>
                </a:gridCol>
                <a:gridCol w="2194560">
                  <a:extLst>
                    <a:ext uri="{9D8B030D-6E8A-4147-A177-3AD203B41FA5}">
                      <a16:colId xmlns:a16="http://schemas.microsoft.com/office/drawing/2014/main" val="2059423314"/>
                    </a:ext>
                  </a:extLst>
                </a:gridCol>
                <a:gridCol w="2116182">
                  <a:extLst>
                    <a:ext uri="{9D8B030D-6E8A-4147-A177-3AD203B41FA5}">
                      <a16:colId xmlns:a16="http://schemas.microsoft.com/office/drawing/2014/main" val="1862034478"/>
                    </a:ext>
                  </a:extLst>
                </a:gridCol>
              </a:tblGrid>
              <a:tr h="903357">
                <a:tc>
                  <a:txBody>
                    <a:bodyPr/>
                    <a:lstStyle/>
                    <a:p>
                      <a:endParaRPr lang="en-US" dirty="0"/>
                    </a:p>
                  </a:txBody>
                  <a:tcPr/>
                </a:tc>
                <a:tc>
                  <a:txBody>
                    <a:bodyPr/>
                    <a:lstStyle/>
                    <a:p>
                      <a:r>
                        <a:rPr lang="en-US" dirty="0"/>
                        <a:t>Drink now a days</a:t>
                      </a:r>
                    </a:p>
                  </a:txBody>
                  <a:tcPr/>
                </a:tc>
                <a:tc>
                  <a:txBody>
                    <a:bodyPr/>
                    <a:lstStyle/>
                    <a:p>
                      <a:r>
                        <a:rPr lang="en-US" dirty="0"/>
                        <a:t>Total household income</a:t>
                      </a:r>
                    </a:p>
                  </a:txBody>
                  <a:tcPr/>
                </a:tc>
                <a:tc>
                  <a:txBody>
                    <a:bodyPr/>
                    <a:lstStyle/>
                    <a:p>
                      <a:r>
                        <a:rPr lang="en-US" dirty="0"/>
                        <a:t>Age at last birthday</a:t>
                      </a:r>
                    </a:p>
                  </a:txBody>
                  <a:tcPr/>
                </a:tc>
                <a:tc>
                  <a:txBody>
                    <a:bodyPr/>
                    <a:lstStyle/>
                    <a:p>
                      <a:r>
                        <a:rPr lang="en-US" dirty="0"/>
                        <a:t>Gender</a:t>
                      </a:r>
                    </a:p>
                  </a:txBody>
                  <a:tcPr/>
                </a:tc>
                <a:extLst>
                  <a:ext uri="{0D108BD9-81ED-4DB2-BD59-A6C34878D82A}">
                    <a16:rowId xmlns:a16="http://schemas.microsoft.com/office/drawing/2014/main" val="3296971108"/>
                  </a:ext>
                </a:extLst>
              </a:tr>
              <a:tr h="4551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Drink now a days</a:t>
                      </a:r>
                    </a:p>
                  </a:txBody>
                  <a:tcPr/>
                </a:tc>
                <a:tc>
                  <a:txBody>
                    <a:bodyPr/>
                    <a:lstStyle/>
                    <a:p>
                      <a:endParaRPr lang="en-US" dirty="0"/>
                    </a:p>
                  </a:txBody>
                  <a:tcPr/>
                </a:tc>
                <a:tc>
                  <a:txBody>
                    <a:bodyPr/>
                    <a:lstStyle/>
                    <a:p>
                      <a:r>
                        <a:rPr lang="en-US" dirty="0" smtClean="0"/>
                        <a:t>r=-0.15</a:t>
                      </a:r>
                    </a:p>
                    <a:p>
                      <a:r>
                        <a:rPr lang="en-US" dirty="0" smtClean="0"/>
                        <a:t>p-value &lt;2.2e-16</a:t>
                      </a:r>
                      <a:endParaRPr lang="en-US" dirty="0"/>
                    </a:p>
                  </a:txBody>
                  <a:tcPr/>
                </a:tc>
                <a:tc>
                  <a:txBody>
                    <a:bodyPr/>
                    <a:lstStyle/>
                    <a:p>
                      <a:r>
                        <a:rPr lang="en-US" dirty="0" smtClean="0"/>
                        <a:t>r=0.06</a:t>
                      </a:r>
                    </a:p>
                    <a:p>
                      <a:r>
                        <a:rPr lang="en-US" dirty="0" smtClean="0"/>
                        <a:t>p-value = 1.871e-10</a:t>
                      </a:r>
                      <a:endParaRPr lang="en-US" dirty="0"/>
                    </a:p>
                  </a:txBody>
                  <a:tcPr/>
                </a:tc>
                <a:tc>
                  <a:txBody>
                    <a:bodyPr/>
                    <a:lstStyle/>
                    <a:p>
                      <a:r>
                        <a:rPr lang="en-US" dirty="0" smtClean="0"/>
                        <a:t>r=0.11</a:t>
                      </a:r>
                    </a:p>
                    <a:p>
                      <a:r>
                        <a:rPr lang="en-US" dirty="0" smtClean="0"/>
                        <a:t>p-value &lt; 2.2e-16</a:t>
                      </a:r>
                      <a:endParaRPr lang="en-US" dirty="0"/>
                    </a:p>
                  </a:txBody>
                  <a:tcPr/>
                </a:tc>
                <a:extLst>
                  <a:ext uri="{0D108BD9-81ED-4DB2-BD59-A6C34878D82A}">
                    <a16:rowId xmlns:a16="http://schemas.microsoft.com/office/drawing/2014/main" val="3349532520"/>
                  </a:ext>
                </a:extLst>
              </a:tr>
              <a:tr h="365760">
                <a:tc>
                  <a:txBody>
                    <a:bodyPr/>
                    <a:lstStyle/>
                    <a:p>
                      <a:r>
                        <a:rPr lang="en-US" dirty="0"/>
                        <a:t>Total household income</a:t>
                      </a:r>
                    </a:p>
                  </a:txBody>
                  <a:tcPr/>
                </a:tc>
                <a:tc>
                  <a:txBody>
                    <a:bodyPr/>
                    <a:lstStyle/>
                    <a:p>
                      <a:r>
                        <a:rPr lang="en-US" dirty="0" smtClean="0"/>
                        <a:t>r=-0.15</a:t>
                      </a:r>
                    </a:p>
                    <a:p>
                      <a:r>
                        <a:rPr lang="en-US" dirty="0" smtClean="0"/>
                        <a:t>p-value &lt;2.2e-16</a:t>
                      </a:r>
                      <a:endParaRPr lang="en-US" dirty="0"/>
                    </a:p>
                  </a:txBody>
                  <a:tcPr/>
                </a:tc>
                <a:tc>
                  <a:txBody>
                    <a:bodyPr/>
                    <a:lstStyle/>
                    <a:p>
                      <a:endParaRPr lang="en-US" dirty="0"/>
                    </a:p>
                  </a:txBody>
                  <a:tcPr/>
                </a:tc>
                <a:tc>
                  <a:txBody>
                    <a:bodyPr/>
                    <a:lstStyle/>
                    <a:p>
                      <a:r>
                        <a:rPr lang="en-US" dirty="0" smtClean="0"/>
                        <a:t>r=-0.04</a:t>
                      </a:r>
                    </a:p>
                    <a:p>
                      <a:r>
                        <a:rPr lang="en-US" dirty="0" smtClean="0"/>
                        <a:t>p-value = 1.125e-05</a:t>
                      </a:r>
                    </a:p>
                  </a:txBody>
                  <a:tcPr/>
                </a:tc>
                <a:tc>
                  <a:txBody>
                    <a:bodyPr/>
                    <a:lstStyle/>
                    <a:p>
                      <a:r>
                        <a:rPr lang="en-US" dirty="0" smtClean="0"/>
                        <a:t>r=-0.04</a:t>
                      </a:r>
                    </a:p>
                    <a:p>
                      <a:r>
                        <a:rPr lang="en-US" dirty="0" smtClean="0"/>
                        <a:t>p-value = 2.172e-05</a:t>
                      </a:r>
                      <a:endParaRPr lang="en-US" dirty="0"/>
                    </a:p>
                  </a:txBody>
                  <a:tcPr/>
                </a:tc>
                <a:extLst>
                  <a:ext uri="{0D108BD9-81ED-4DB2-BD59-A6C34878D82A}">
                    <a16:rowId xmlns:a16="http://schemas.microsoft.com/office/drawing/2014/main" val="4236098685"/>
                  </a:ext>
                </a:extLst>
              </a:tr>
              <a:tr h="418012">
                <a:tc>
                  <a:txBody>
                    <a:bodyPr/>
                    <a:lstStyle/>
                    <a:p>
                      <a:r>
                        <a:rPr lang="en-US" dirty="0"/>
                        <a:t>Age at last birthday</a:t>
                      </a:r>
                    </a:p>
                  </a:txBody>
                  <a:tcPr/>
                </a:tc>
                <a:tc>
                  <a:txBody>
                    <a:bodyPr/>
                    <a:lstStyle/>
                    <a:p>
                      <a:r>
                        <a:rPr lang="en-US" dirty="0" smtClean="0"/>
                        <a:t>r=0.06</a:t>
                      </a:r>
                    </a:p>
                    <a:p>
                      <a:r>
                        <a:rPr lang="en-US" dirty="0" smtClean="0"/>
                        <a:t>p-value = 1.871e-10</a:t>
                      </a:r>
                      <a:endParaRPr lang="en-US" dirty="0"/>
                    </a:p>
                  </a:txBody>
                  <a:tcPr/>
                </a:tc>
                <a:tc>
                  <a:txBody>
                    <a:bodyPr/>
                    <a:lstStyle/>
                    <a:p>
                      <a:r>
                        <a:rPr lang="en-GB" dirty="0" smtClean="0"/>
                        <a:t>r=-0.04</a:t>
                      </a:r>
                    </a:p>
                    <a:p>
                      <a:r>
                        <a:rPr lang="en-US" dirty="0" smtClean="0"/>
                        <a:t>p-value = 1.125e-05</a:t>
                      </a:r>
                      <a:endParaRPr lang="en-US" dirty="0"/>
                    </a:p>
                  </a:txBody>
                  <a:tcPr/>
                </a:tc>
                <a:tc>
                  <a:txBody>
                    <a:bodyPr/>
                    <a:lstStyle/>
                    <a:p>
                      <a:endParaRPr lang="en-US" dirty="0"/>
                    </a:p>
                  </a:txBody>
                  <a:tcPr/>
                </a:tc>
                <a:tc>
                  <a:txBody>
                    <a:bodyPr/>
                    <a:lstStyle/>
                    <a:p>
                      <a:r>
                        <a:rPr lang="en-GB" dirty="0" smtClean="0"/>
                        <a:t>r=0.032</a:t>
                      </a:r>
                    </a:p>
                    <a:p>
                      <a:r>
                        <a:rPr lang="en-US" dirty="0" smtClean="0"/>
                        <a:t>p-value = 0.0007558</a:t>
                      </a:r>
                      <a:endParaRPr lang="en-US" dirty="0"/>
                    </a:p>
                  </a:txBody>
                  <a:tcPr/>
                </a:tc>
                <a:extLst>
                  <a:ext uri="{0D108BD9-81ED-4DB2-BD59-A6C34878D82A}">
                    <a16:rowId xmlns:a16="http://schemas.microsoft.com/office/drawing/2014/main" val="2068867603"/>
                  </a:ext>
                </a:extLst>
              </a:tr>
              <a:tr h="366361">
                <a:tc>
                  <a:txBody>
                    <a:bodyPr/>
                    <a:lstStyle/>
                    <a:p>
                      <a:r>
                        <a:rPr lang="en-US" dirty="0"/>
                        <a:t>Gender</a:t>
                      </a:r>
                    </a:p>
                  </a:txBody>
                  <a:tcPr/>
                </a:tc>
                <a:tc>
                  <a:txBody>
                    <a:bodyPr/>
                    <a:lstStyle/>
                    <a:p>
                      <a:r>
                        <a:rPr lang="en-US" dirty="0" smtClean="0"/>
                        <a:t>r=0.11</a:t>
                      </a:r>
                    </a:p>
                    <a:p>
                      <a:r>
                        <a:rPr lang="en-US" dirty="0" smtClean="0"/>
                        <a:t>p-value &lt; 2.2e-16</a:t>
                      </a:r>
                      <a:endParaRPr lang="en-US" dirty="0"/>
                    </a:p>
                  </a:txBody>
                  <a:tcPr/>
                </a:tc>
                <a:tc>
                  <a:txBody>
                    <a:bodyPr/>
                    <a:lstStyle/>
                    <a:p>
                      <a:r>
                        <a:rPr lang="en-US" dirty="0" smtClean="0"/>
                        <a:t>r=-0.04</a:t>
                      </a:r>
                    </a:p>
                    <a:p>
                      <a:r>
                        <a:rPr lang="en-US" dirty="0" smtClean="0"/>
                        <a:t>p-value = 2.172e-05</a:t>
                      </a:r>
                      <a:endParaRPr lang="en-US" dirty="0"/>
                    </a:p>
                  </a:txBody>
                  <a:tcPr/>
                </a:tc>
                <a:tc>
                  <a:txBody>
                    <a:bodyPr/>
                    <a:lstStyle/>
                    <a:p>
                      <a:r>
                        <a:rPr lang="en-GB" dirty="0" smtClean="0"/>
                        <a:t>r=0.032</a:t>
                      </a:r>
                    </a:p>
                    <a:p>
                      <a:r>
                        <a:rPr lang="en-US" dirty="0" smtClean="0"/>
                        <a:t>p-value = 0.0007558</a:t>
                      </a:r>
                      <a:endParaRPr lang="en-US" dirty="0"/>
                    </a:p>
                  </a:txBody>
                  <a:tcPr/>
                </a:tc>
                <a:tc>
                  <a:txBody>
                    <a:bodyPr/>
                    <a:lstStyle/>
                    <a:p>
                      <a:endParaRPr lang="en-US" dirty="0"/>
                    </a:p>
                  </a:txBody>
                  <a:tcPr/>
                </a:tc>
                <a:extLst>
                  <a:ext uri="{0D108BD9-81ED-4DB2-BD59-A6C34878D82A}">
                    <a16:rowId xmlns:a16="http://schemas.microsoft.com/office/drawing/2014/main" val="496260669"/>
                  </a:ext>
                </a:extLst>
              </a:tr>
            </a:tbl>
          </a:graphicData>
        </a:graphic>
      </p:graphicFrame>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49745294"/>
      </p:ext>
    </p:extLst>
  </p:cSld>
  <p:clrMapOvr>
    <a:masterClrMapping/>
  </p:clrMapOvr>
  <mc:AlternateContent xmlns:mc="http://schemas.openxmlformats.org/markup-compatibility/2006" xmlns:p14="http://schemas.microsoft.com/office/powerpoint/2010/main">
    <mc:Choice Requires="p14">
      <p:transition spd="slow" p14:dur="2000" advTm="232470"/>
    </mc:Choice>
    <mc:Fallback xmlns="">
      <p:transition spd="slow" advTm="232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0753" y="90805"/>
            <a:ext cx="10515600" cy="615777"/>
          </a:xfrm>
        </p:spPr>
        <p:txBody>
          <a:bodyPr>
            <a:normAutofit fontScale="90000"/>
          </a:bodyPr>
          <a:lstStyle/>
          <a:p>
            <a:r>
              <a:rPr lang="en-GB" dirty="0" smtClean="0"/>
              <a:t>Correlation summary</a:t>
            </a:r>
            <a:endParaRPr lang="en-US" dirty="0"/>
          </a:p>
        </p:txBody>
      </p:sp>
      <p:sp>
        <p:nvSpPr>
          <p:cNvPr id="6" name="Rectangle 5"/>
          <p:cNvSpPr/>
          <p:nvPr/>
        </p:nvSpPr>
        <p:spPr>
          <a:xfrm>
            <a:off x="129441" y="706582"/>
            <a:ext cx="11849199" cy="5632311"/>
          </a:xfrm>
          <a:prstGeom prst="rect">
            <a:avLst/>
          </a:prstGeom>
        </p:spPr>
        <p:txBody>
          <a:bodyPr wrap="square">
            <a:spAutoFit/>
          </a:bodyPr>
          <a:lstStyle/>
          <a:p>
            <a:r>
              <a:rPr lang="en-US" dirty="0" smtClean="0"/>
              <a:t>•	</a:t>
            </a:r>
            <a:r>
              <a:rPr lang="en-US" b="1" dirty="0" smtClean="0"/>
              <a:t>drinks </a:t>
            </a:r>
            <a:r>
              <a:rPr lang="en-US" b="1" dirty="0"/>
              <a:t>now days</a:t>
            </a:r>
            <a:r>
              <a:rPr lang="en-US" dirty="0"/>
              <a:t> and </a:t>
            </a:r>
            <a:r>
              <a:rPr lang="en-US" b="1" dirty="0"/>
              <a:t>total household income</a:t>
            </a:r>
          </a:p>
          <a:p>
            <a:r>
              <a:rPr lang="en-US" dirty="0"/>
              <a:t>The sample estimate of the Spearman correlation coefficient is </a:t>
            </a:r>
            <a:r>
              <a:rPr lang="en-US" b="1" i="1" dirty="0"/>
              <a:t>-0.15 </a:t>
            </a:r>
            <a:r>
              <a:rPr lang="en-US" dirty="0"/>
              <a:t>indicating a is a weak negative association between the two variables.</a:t>
            </a:r>
          </a:p>
          <a:p>
            <a:r>
              <a:rPr lang="en-US" dirty="0" smtClean="0"/>
              <a:t>•	</a:t>
            </a:r>
            <a:r>
              <a:rPr lang="en-US" b="1" dirty="0" smtClean="0"/>
              <a:t>drinks </a:t>
            </a:r>
            <a:r>
              <a:rPr lang="en-US" b="1" dirty="0"/>
              <a:t>now days </a:t>
            </a:r>
            <a:r>
              <a:rPr lang="en-US" dirty="0"/>
              <a:t>and </a:t>
            </a:r>
            <a:r>
              <a:rPr lang="en-US" b="1" dirty="0"/>
              <a:t>age at last birthday</a:t>
            </a:r>
          </a:p>
          <a:p>
            <a:r>
              <a:rPr lang="en-US" dirty="0"/>
              <a:t>The sample estimate of the Spearman correlation coefficient is </a:t>
            </a:r>
            <a:r>
              <a:rPr lang="en-US" b="1" i="1" dirty="0"/>
              <a:t>0.06</a:t>
            </a:r>
            <a:r>
              <a:rPr lang="en-US" dirty="0"/>
              <a:t> indicating a weak positive correlation between the two variables</a:t>
            </a:r>
          </a:p>
          <a:p>
            <a:r>
              <a:rPr lang="en-US" dirty="0"/>
              <a:t>•	</a:t>
            </a:r>
            <a:r>
              <a:rPr lang="en-US" b="1" dirty="0"/>
              <a:t>drinks now days </a:t>
            </a:r>
            <a:r>
              <a:rPr lang="en-US" dirty="0"/>
              <a:t>and </a:t>
            </a:r>
            <a:r>
              <a:rPr lang="en-US" b="1" dirty="0"/>
              <a:t>gender</a:t>
            </a:r>
          </a:p>
          <a:p>
            <a:r>
              <a:rPr lang="en-US" dirty="0"/>
              <a:t>The sample estimate of the Spearman correlation coefficient is </a:t>
            </a:r>
            <a:r>
              <a:rPr lang="en-US" b="1" i="1" dirty="0"/>
              <a:t>-0.11 </a:t>
            </a:r>
            <a:r>
              <a:rPr lang="en-US" dirty="0"/>
              <a:t>indicating a weak negative correlation between drinks now days and gender</a:t>
            </a:r>
          </a:p>
          <a:p>
            <a:r>
              <a:rPr lang="en-US" dirty="0"/>
              <a:t>•	</a:t>
            </a:r>
            <a:r>
              <a:rPr lang="en-US" b="1" dirty="0"/>
              <a:t>household income </a:t>
            </a:r>
            <a:r>
              <a:rPr lang="en-US" dirty="0"/>
              <a:t>and </a:t>
            </a:r>
            <a:r>
              <a:rPr lang="en-US" b="1" dirty="0"/>
              <a:t>age at last birthday</a:t>
            </a:r>
          </a:p>
          <a:p>
            <a:r>
              <a:rPr lang="en-US" dirty="0"/>
              <a:t>The sample estimate of the Spearman correlation coefficient is </a:t>
            </a:r>
            <a:r>
              <a:rPr lang="en-US" b="1" i="1" dirty="0"/>
              <a:t>-0.04 </a:t>
            </a:r>
            <a:r>
              <a:rPr lang="en-US" dirty="0"/>
              <a:t>indicating a weak negative correlation between total household income and age at last birthday</a:t>
            </a:r>
          </a:p>
          <a:p>
            <a:r>
              <a:rPr lang="en-US" dirty="0"/>
              <a:t>•	</a:t>
            </a:r>
            <a:r>
              <a:rPr lang="en-US" b="1" dirty="0"/>
              <a:t>total household income </a:t>
            </a:r>
            <a:r>
              <a:rPr lang="en-US" dirty="0"/>
              <a:t>and </a:t>
            </a:r>
            <a:r>
              <a:rPr lang="en-US" b="1" dirty="0"/>
              <a:t>gender</a:t>
            </a:r>
          </a:p>
          <a:p>
            <a:r>
              <a:rPr lang="en-US" dirty="0"/>
              <a:t>The sample estimate of the Spearman correlation coefficient is </a:t>
            </a:r>
            <a:r>
              <a:rPr lang="en-US" b="1" i="1" dirty="0"/>
              <a:t>-0.04 </a:t>
            </a:r>
            <a:r>
              <a:rPr lang="en-US" dirty="0"/>
              <a:t>indicating a weak negative correlation between total household income and gender</a:t>
            </a:r>
          </a:p>
          <a:p>
            <a:r>
              <a:rPr lang="en-US" dirty="0"/>
              <a:t>•	</a:t>
            </a:r>
            <a:r>
              <a:rPr lang="en-US" b="1" dirty="0"/>
              <a:t>age at last birthday </a:t>
            </a:r>
            <a:r>
              <a:rPr lang="en-US" dirty="0"/>
              <a:t>and </a:t>
            </a:r>
            <a:r>
              <a:rPr lang="en-US" b="1" dirty="0"/>
              <a:t>gender</a:t>
            </a:r>
          </a:p>
          <a:p>
            <a:r>
              <a:rPr lang="en-US" dirty="0"/>
              <a:t>The sample estimate of the Spearman correlation coefficient is </a:t>
            </a:r>
            <a:r>
              <a:rPr lang="en-US" b="1" i="1" dirty="0"/>
              <a:t>0.032</a:t>
            </a:r>
            <a:r>
              <a:rPr lang="en-US" dirty="0"/>
              <a:t> indicating a weak positive correlation between age at last birthday and </a:t>
            </a:r>
            <a:r>
              <a:rPr lang="en-US" dirty="0" smtClean="0"/>
              <a:t>gender</a:t>
            </a:r>
          </a:p>
          <a:p>
            <a:endParaRPr lang="en-US" dirty="0" smtClean="0"/>
          </a:p>
          <a:p>
            <a:r>
              <a:rPr lang="en-US" b="1" i="1" dirty="0" smtClean="0"/>
              <a:t>In </a:t>
            </a:r>
            <a:r>
              <a:rPr lang="en-US" b="1" i="1" dirty="0"/>
              <a:t>summary, all the p-values are less than 0.05 so we reject the null hypothesis of no correlation between the variables.</a:t>
            </a:r>
          </a:p>
        </p:txBody>
      </p:sp>
    </p:spTree>
    <p:extLst>
      <p:ext uri="{BB962C8B-B14F-4D97-AF65-F5344CB8AC3E}">
        <p14:creationId xmlns:p14="http://schemas.microsoft.com/office/powerpoint/2010/main" val="2394158908"/>
      </p:ext>
    </p:extLst>
  </p:cSld>
  <p:clrMapOvr>
    <a:masterClrMapping/>
  </p:clrMapOvr>
  <mc:AlternateContent xmlns:mc="http://schemas.openxmlformats.org/markup-compatibility/2006" xmlns:p14="http://schemas.microsoft.com/office/powerpoint/2010/main">
    <mc:Choice Requires="p14">
      <p:transition spd="slow" p14:dur="2000" advTm="640"/>
    </mc:Choice>
    <mc:Fallback xmlns="">
      <p:transition spd="slow" advTm="64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8780"/>
          </a:xfrm>
        </p:spPr>
        <p:txBody>
          <a:bodyPr>
            <a:noAutofit/>
          </a:bodyPr>
          <a:lstStyle/>
          <a:p>
            <a:r>
              <a:rPr lang="en-US" sz="2400" dirty="0"/>
              <a:t>A discussion of </a:t>
            </a:r>
            <a:r>
              <a:rPr lang="en-US" sz="2400" dirty="0" smtClean="0"/>
              <a:t>findings </a:t>
            </a:r>
            <a:r>
              <a:rPr lang="en-US" sz="2400" dirty="0"/>
              <a:t>with reference to relevant literature on gender and alcohol in the UK</a:t>
            </a:r>
          </a:p>
        </p:txBody>
      </p:sp>
      <p:sp>
        <p:nvSpPr>
          <p:cNvPr id="4" name="Rectangle 3"/>
          <p:cNvSpPr/>
          <p:nvPr/>
        </p:nvSpPr>
        <p:spPr>
          <a:xfrm>
            <a:off x="107004" y="1595735"/>
            <a:ext cx="11682919" cy="4154984"/>
          </a:xfrm>
          <a:prstGeom prst="rect">
            <a:avLst/>
          </a:prstGeom>
        </p:spPr>
        <p:txBody>
          <a:bodyPr wrap="square">
            <a:spAutoFit/>
          </a:bodyPr>
          <a:lstStyle/>
          <a:p>
            <a:pPr marL="285750" indent="-285750">
              <a:buFont typeface="Arial" panose="020B0604020202020204" pitchFamily="34" charset="0"/>
              <a:buChar char="•"/>
            </a:pPr>
            <a:r>
              <a:rPr lang="en-US" sz="2400" dirty="0"/>
              <a:t>There is larger reductions in alcohol consumption rates among men at a 5.3% rate (Meier et al.,2021</a:t>
            </a:r>
            <a:r>
              <a:rPr lang="en-US" sz="2400" dirty="0" smtClean="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Arsalan et al. (2016) argue that there is </a:t>
            </a:r>
            <a:r>
              <a:rPr lang="en-US" sz="2400" dirty="0"/>
              <a:t>a consistent rise in alcohol consumption among </a:t>
            </a:r>
            <a:r>
              <a:rPr lang="en-US" sz="2400" dirty="0" smtClean="0"/>
              <a:t>women</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According to Davoren et al. (2016), there is notable narrowing </a:t>
            </a:r>
            <a:r>
              <a:rPr lang="en-US" sz="2400" dirty="0"/>
              <a:t>of the gender gap in alcohol consumption </a:t>
            </a:r>
            <a:r>
              <a:rPr lang="en-US" sz="2400" dirty="0" smtClean="0"/>
              <a:t>in the </a:t>
            </a:r>
            <a:r>
              <a:rPr lang="en-US" sz="2400" dirty="0"/>
              <a:t>United </a:t>
            </a:r>
            <a:r>
              <a:rPr lang="en-US" sz="2400" dirty="0" smtClean="0"/>
              <a:t>Kingdom</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a:t>The correlation coefficient of -0.11 of the Health Survey for England, 2011 dataset's results indicates a weak </a:t>
            </a:r>
            <a:r>
              <a:rPr lang="en-US" sz="2400" dirty="0" smtClean="0"/>
              <a:t>relationship which is consistent with literature</a:t>
            </a:r>
          </a:p>
        </p:txBody>
      </p:sp>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84382229"/>
      </p:ext>
    </p:extLst>
  </p:cSld>
  <p:clrMapOvr>
    <a:masterClrMapping/>
  </p:clrMapOvr>
  <mc:AlternateContent xmlns:mc="http://schemas.openxmlformats.org/markup-compatibility/2006" xmlns:p14="http://schemas.microsoft.com/office/powerpoint/2010/main">
    <mc:Choice Requires="p14">
      <p:transition spd="slow" p14:dur="2000" advTm="54204"/>
    </mc:Choice>
    <mc:Fallback xmlns="">
      <p:transition spd="slow" advTm="54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3431" y="193431"/>
            <a:ext cx="11799277" cy="5983532"/>
          </a:xfrm>
        </p:spPr>
        <p:txBody>
          <a:bodyPr>
            <a:normAutofit/>
          </a:bodyPr>
          <a:lstStyle/>
          <a:p>
            <a:pPr marL="0" indent="0">
              <a:buNone/>
            </a:pPr>
            <a:r>
              <a:rPr lang="en-US" b="1" dirty="0" smtClean="0"/>
              <a:t>Conclusion</a:t>
            </a:r>
          </a:p>
          <a:p>
            <a:r>
              <a:rPr lang="en-US" dirty="0" smtClean="0"/>
              <a:t>There are gender differences in alcohol consumption patterns. </a:t>
            </a:r>
          </a:p>
          <a:p>
            <a:r>
              <a:rPr lang="en-US" dirty="0"/>
              <a:t>T</a:t>
            </a:r>
            <a:r>
              <a:rPr lang="en-US" dirty="0" smtClean="0"/>
              <a:t>he gender gap in alcohol consumption has been narrowing over time (Meier </a:t>
            </a:r>
            <a:r>
              <a:rPr lang="en-US" dirty="0"/>
              <a:t>et al.,2021).</a:t>
            </a:r>
            <a:endParaRPr lang="en-US" dirty="0" smtClean="0"/>
          </a:p>
          <a:p>
            <a:pPr marL="0" indent="0">
              <a:buNone/>
            </a:pPr>
            <a:endParaRPr lang="en-GB" sz="2000" i="1" dirty="0"/>
          </a:p>
          <a:p>
            <a:pPr marL="0" indent="0">
              <a:buNone/>
            </a:pPr>
            <a:r>
              <a:rPr lang="en-GB" b="1" dirty="0" smtClean="0"/>
              <a:t>Recommendation</a:t>
            </a:r>
          </a:p>
          <a:p>
            <a:r>
              <a:rPr lang="en-US" sz="2400" dirty="0"/>
              <a:t>Further research and evidence-based interventions are </a:t>
            </a:r>
            <a:r>
              <a:rPr lang="en-US" sz="2400" dirty="0" smtClean="0"/>
              <a:t>needed</a:t>
            </a:r>
          </a:p>
          <a:p>
            <a:r>
              <a:rPr lang="en-US" sz="2400" dirty="0" smtClean="0"/>
              <a:t>The </a:t>
            </a:r>
            <a:r>
              <a:rPr lang="en-US" sz="2400" dirty="0"/>
              <a:t>complex relationship between gender and alcohol </a:t>
            </a:r>
            <a:r>
              <a:rPr lang="en-US" sz="2400" dirty="0" smtClean="0"/>
              <a:t>consumption should be addressed</a:t>
            </a:r>
          </a:p>
          <a:p>
            <a:r>
              <a:rPr lang="en-US" sz="2400" dirty="0" smtClean="0"/>
              <a:t>There is need to mitigate </a:t>
            </a:r>
            <a:r>
              <a:rPr lang="en-US" sz="2400" dirty="0"/>
              <a:t>associated health </a:t>
            </a:r>
            <a:r>
              <a:rPr lang="en-US" sz="2400" dirty="0" smtClean="0"/>
              <a:t>risks.</a:t>
            </a:r>
          </a:p>
          <a:p>
            <a:r>
              <a:rPr lang="en-US" sz="2400" dirty="0" smtClean="0"/>
              <a:t>Public </a:t>
            </a:r>
            <a:r>
              <a:rPr lang="en-US" sz="2400" dirty="0"/>
              <a:t>health efforts should focus on raising </a:t>
            </a:r>
            <a:r>
              <a:rPr lang="en-US" sz="2400" dirty="0" smtClean="0"/>
              <a:t>awareness</a:t>
            </a:r>
          </a:p>
          <a:p>
            <a:r>
              <a:rPr lang="en-US" sz="2400" dirty="0" smtClean="0"/>
              <a:t>Rising </a:t>
            </a:r>
            <a:r>
              <a:rPr lang="en-US" sz="2400" dirty="0"/>
              <a:t>trend of alcohol consumption among women </a:t>
            </a:r>
            <a:r>
              <a:rPr lang="en-US" sz="2400" dirty="0" smtClean="0"/>
              <a:t>should be combated (Fitzgerald et al., 2016).</a:t>
            </a:r>
          </a:p>
          <a:p>
            <a:endParaRPr lang="en-GB" sz="2400" dirty="0"/>
          </a:p>
          <a:p>
            <a:pPr marL="0" indent="0">
              <a:buNone/>
            </a:pPr>
            <a:endParaRPr lang="en-US" dirty="0"/>
          </a:p>
        </p:txBody>
      </p:sp>
      <p:pic>
        <p:nvPicPr>
          <p:cNvPr id="23" name="Audio 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66565475"/>
      </p:ext>
    </p:extLst>
  </p:cSld>
  <p:clrMapOvr>
    <a:masterClrMapping/>
  </p:clrMapOvr>
  <mc:AlternateContent xmlns:mc="http://schemas.openxmlformats.org/markup-compatibility/2006" xmlns:p14="http://schemas.microsoft.com/office/powerpoint/2010/main">
    <mc:Choice Requires="p14">
      <p:transition spd="slow" p14:dur="2000" advTm="66175"/>
    </mc:Choice>
    <mc:Fallback xmlns="">
      <p:transition spd="slow" advTm="66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5845" y="0"/>
            <a:ext cx="2012923" cy="584775"/>
          </a:xfrm>
          <a:prstGeom prst="rect">
            <a:avLst/>
          </a:prstGeom>
          <a:noFill/>
        </p:spPr>
        <p:txBody>
          <a:bodyPr wrap="none" rtlCol="0">
            <a:spAutoFit/>
          </a:bodyPr>
          <a:lstStyle/>
          <a:p>
            <a:r>
              <a:rPr lang="en-GB" sz="3200" dirty="0" smtClean="0"/>
              <a:t>References</a:t>
            </a:r>
            <a:endParaRPr lang="en-US" sz="3200" dirty="0"/>
          </a:p>
        </p:txBody>
      </p:sp>
      <p:sp>
        <p:nvSpPr>
          <p:cNvPr id="5" name="Rectangle 4"/>
          <p:cNvSpPr/>
          <p:nvPr/>
        </p:nvSpPr>
        <p:spPr>
          <a:xfrm>
            <a:off x="1" y="584775"/>
            <a:ext cx="12191999" cy="6555641"/>
          </a:xfrm>
          <a:prstGeom prst="rect">
            <a:avLst/>
          </a:prstGeom>
        </p:spPr>
        <p:txBody>
          <a:bodyPr wrap="square">
            <a:spAutoFit/>
          </a:bodyPr>
          <a:lstStyle/>
          <a:p>
            <a:r>
              <a:rPr lang="en-US" sz="2000" dirty="0"/>
              <a:t>Collis, J., Grayson, A. and Johal, S., 2010. Econometric analysis of alcohol consumption in the UK. London: HM Revenue &amp; Customs</a:t>
            </a:r>
            <a:r>
              <a:rPr lang="en-US" sz="2000" dirty="0" smtClean="0"/>
              <a:t>.</a:t>
            </a:r>
            <a:endParaRPr lang="en-US" sz="2000" dirty="0"/>
          </a:p>
          <a:p>
            <a:r>
              <a:rPr lang="en-US" sz="2000" dirty="0"/>
              <a:t>Rajput, S.A., Aziz, M.O. and Siddiqui, M.A., 2019. Social determinants of Health and Alcohol consumption in the UK. Epidemiology, Biostatistics, and Public Health, 16(3).</a:t>
            </a:r>
          </a:p>
          <a:p>
            <a:r>
              <a:rPr lang="en-US" sz="2000" dirty="0"/>
              <a:t>Office for Health Improvement &amp; Disparities, 2023. Local Alcohol Profiles for England: short statistical commentary. Available at https://www.gov.uk/government/statistics/local-alcohol-profiles-for-england-lape-march-2023-update/local-alcohol-profiles-for-england-short-statistical-commentary-march-2023. Accessed [Feb, 2024</a:t>
            </a:r>
            <a:r>
              <a:rPr lang="en-US" sz="2000" dirty="0" smtClean="0"/>
              <a:t>]</a:t>
            </a:r>
          </a:p>
          <a:p>
            <a:r>
              <a:rPr lang="en-US" sz="2000" dirty="0"/>
              <a:t>Kabacoff, R., 2022. </a:t>
            </a:r>
            <a:r>
              <a:rPr lang="en-US" sz="2000" i="1" dirty="0"/>
              <a:t>R in action: data analysis and graphics with R and Tidyverse</a:t>
            </a:r>
            <a:r>
              <a:rPr lang="en-US" sz="2000" dirty="0"/>
              <a:t>. Simon and Schuster</a:t>
            </a:r>
            <a:r>
              <a:rPr lang="en-US" sz="2000" dirty="0" smtClean="0"/>
              <a:t>.</a:t>
            </a:r>
          </a:p>
          <a:p>
            <a:r>
              <a:rPr lang="en-US" sz="2000" dirty="0" err="1"/>
              <a:t>Moinuddin</a:t>
            </a:r>
            <a:r>
              <a:rPr lang="en-US" sz="2000" dirty="0"/>
              <a:t>, A., </a:t>
            </a:r>
            <a:r>
              <a:rPr lang="en-US" sz="2000" dirty="0" err="1"/>
              <a:t>Goel</a:t>
            </a:r>
            <a:r>
              <a:rPr lang="en-US" sz="2000" dirty="0"/>
              <a:t>, A., Saini, S., </a:t>
            </a:r>
            <a:r>
              <a:rPr lang="en-US" sz="2000" dirty="0" err="1"/>
              <a:t>Bajpai</a:t>
            </a:r>
            <a:r>
              <a:rPr lang="en-US" sz="2000" dirty="0"/>
              <a:t>, A. and </a:t>
            </a:r>
            <a:r>
              <a:rPr lang="en-US" sz="2000" dirty="0" err="1"/>
              <a:t>Misra</a:t>
            </a:r>
            <a:r>
              <a:rPr lang="en-US" sz="2000" dirty="0"/>
              <a:t>, R., 2016. Alcohol consumption and gender: a critical review. </a:t>
            </a:r>
            <a:r>
              <a:rPr lang="en-US" sz="2000" i="1" dirty="0"/>
              <a:t>J </a:t>
            </a:r>
            <a:r>
              <a:rPr lang="en-US" sz="2000" i="1" dirty="0" err="1"/>
              <a:t>Psychol</a:t>
            </a:r>
            <a:r>
              <a:rPr lang="en-US" sz="2000" i="1" dirty="0"/>
              <a:t> </a:t>
            </a:r>
            <a:r>
              <a:rPr lang="en-US" sz="2000" i="1" dirty="0" err="1"/>
              <a:t>Psychother</a:t>
            </a:r>
            <a:r>
              <a:rPr lang="en-US" sz="2000" dirty="0"/>
              <a:t>, </a:t>
            </a:r>
            <a:r>
              <a:rPr lang="en-US" sz="2000" i="1" dirty="0"/>
              <a:t>6</a:t>
            </a:r>
            <a:r>
              <a:rPr lang="en-US" sz="2000" dirty="0"/>
              <a:t>(3), pp.1-4.</a:t>
            </a:r>
          </a:p>
          <a:p>
            <a:r>
              <a:rPr lang="en-US" sz="2000" dirty="0"/>
              <a:t>Davoren, M.P., </a:t>
            </a:r>
            <a:r>
              <a:rPr lang="en-US" sz="2000" dirty="0" err="1"/>
              <a:t>Demant</a:t>
            </a:r>
            <a:r>
              <a:rPr lang="en-US" sz="2000" dirty="0"/>
              <a:t>, J., </a:t>
            </a:r>
            <a:r>
              <a:rPr lang="en-US" sz="2000" dirty="0" err="1"/>
              <a:t>Shiely</a:t>
            </a:r>
            <a:r>
              <a:rPr lang="en-US" sz="2000" dirty="0"/>
              <a:t>, F. and Perry, I.J., 2016. Alcohol consumption among university students in Ireland and the United Kingdom from 2002 to 2014: a systematic review. </a:t>
            </a:r>
            <a:r>
              <a:rPr lang="en-US" sz="2000" i="1" dirty="0"/>
              <a:t>BMC public health</a:t>
            </a:r>
            <a:r>
              <a:rPr lang="en-US" sz="2000" dirty="0"/>
              <a:t>, </a:t>
            </a:r>
            <a:r>
              <a:rPr lang="en-US" sz="2000" i="1" dirty="0"/>
              <a:t>16</a:t>
            </a:r>
            <a:r>
              <a:rPr lang="en-US" sz="2000" dirty="0"/>
              <a:t>(1), pp.1-13.</a:t>
            </a:r>
          </a:p>
          <a:p>
            <a:r>
              <a:rPr lang="en-US" sz="2000" dirty="0"/>
              <a:t>Meier, P.S., Holmes, J., Brennan, A. and Angus, C., 2021. Alcohol policy and gender: a modelling study estimating gender‐specific effects of alcohol pricing policies. </a:t>
            </a:r>
            <a:r>
              <a:rPr lang="en-US" sz="2000" i="1" dirty="0"/>
              <a:t>Addiction</a:t>
            </a:r>
            <a:r>
              <a:rPr lang="en-US" sz="2000" dirty="0"/>
              <a:t>, </a:t>
            </a:r>
            <a:r>
              <a:rPr lang="en-US" sz="2000" i="1" dirty="0"/>
              <a:t>116</a:t>
            </a:r>
            <a:r>
              <a:rPr lang="en-US" sz="2000" dirty="0"/>
              <a:t>(9), pp.2372-2384</a:t>
            </a:r>
            <a:r>
              <a:rPr lang="en-US" sz="2000" dirty="0" smtClean="0"/>
              <a:t>.</a:t>
            </a:r>
          </a:p>
          <a:p>
            <a:r>
              <a:rPr lang="en-US" sz="2000" dirty="0"/>
              <a:t>Fitzgerald, N., Angus, K., </a:t>
            </a:r>
            <a:r>
              <a:rPr lang="en-US" sz="2000" dirty="0" err="1"/>
              <a:t>Emslie</a:t>
            </a:r>
            <a:r>
              <a:rPr lang="en-US" sz="2000" dirty="0"/>
              <a:t>, C., </a:t>
            </a:r>
            <a:r>
              <a:rPr lang="en-US" sz="2000" dirty="0" err="1"/>
              <a:t>Shipton</a:t>
            </a:r>
            <a:r>
              <a:rPr lang="en-US" sz="2000" dirty="0"/>
              <a:t>, D. and </a:t>
            </a:r>
            <a:r>
              <a:rPr lang="en-US" sz="2000" dirty="0" err="1"/>
              <a:t>Bauld</a:t>
            </a:r>
            <a:r>
              <a:rPr lang="en-US" sz="2000" dirty="0"/>
              <a:t>, L., 2016. Gender differences in the impact of population‐level alcohol policy interventions: evidence synthesis of systematic reviews. </a:t>
            </a:r>
            <a:r>
              <a:rPr lang="en-US" sz="2000" i="1" dirty="0"/>
              <a:t>Addiction</a:t>
            </a:r>
            <a:r>
              <a:rPr lang="en-US" sz="2000" dirty="0"/>
              <a:t>, </a:t>
            </a:r>
            <a:r>
              <a:rPr lang="en-US" sz="2000" i="1" dirty="0"/>
              <a:t>111</a:t>
            </a:r>
            <a:r>
              <a:rPr lang="en-US" sz="2000" dirty="0"/>
              <a:t>(10), pp.1735-1747.</a:t>
            </a:r>
          </a:p>
          <a:p>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9947253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7109" y="0"/>
            <a:ext cx="1242648" cy="369332"/>
          </a:xfrm>
          <a:prstGeom prst="rect">
            <a:avLst/>
          </a:prstGeom>
          <a:noFill/>
        </p:spPr>
        <p:txBody>
          <a:bodyPr wrap="none" rtlCol="0">
            <a:spAutoFit/>
          </a:bodyPr>
          <a:lstStyle/>
          <a:p>
            <a:r>
              <a:rPr lang="en-GB" dirty="0" smtClean="0"/>
              <a:t>Appendix 1</a:t>
            </a:r>
            <a:endParaRPr lang="en-US" dirty="0"/>
          </a:p>
        </p:txBody>
      </p:sp>
      <p:sp>
        <p:nvSpPr>
          <p:cNvPr id="5" name="Rectangle 4"/>
          <p:cNvSpPr/>
          <p:nvPr/>
        </p:nvSpPr>
        <p:spPr>
          <a:xfrm>
            <a:off x="124477" y="430933"/>
            <a:ext cx="6096000" cy="369332"/>
          </a:xfrm>
          <a:prstGeom prst="rect">
            <a:avLst/>
          </a:prstGeom>
        </p:spPr>
        <p:txBody>
          <a:bodyPr>
            <a:spAutoFit/>
          </a:bodyPr>
          <a:lstStyle/>
          <a:p>
            <a:r>
              <a:rPr lang="en-US" b="1" dirty="0" smtClean="0"/>
              <a:t>Descriptive Statistics</a:t>
            </a:r>
            <a:endParaRPr lang="en-US" b="1" dirty="0"/>
          </a:p>
        </p:txBody>
      </p:sp>
      <p:pic>
        <p:nvPicPr>
          <p:cNvPr id="2" name="Picture 1"/>
          <p:cNvPicPr>
            <a:picLocks noChangeAspect="1"/>
          </p:cNvPicPr>
          <p:nvPr/>
        </p:nvPicPr>
        <p:blipFill>
          <a:blip r:embed="rId2"/>
          <a:stretch>
            <a:fillRect/>
          </a:stretch>
        </p:blipFill>
        <p:spPr>
          <a:xfrm>
            <a:off x="2967037" y="685800"/>
            <a:ext cx="6257925" cy="5486400"/>
          </a:xfrm>
          <a:prstGeom prst="rect">
            <a:avLst/>
          </a:prstGeom>
        </p:spPr>
      </p:pic>
    </p:spTree>
    <p:extLst>
      <p:ext uri="{BB962C8B-B14F-4D97-AF65-F5344CB8AC3E}">
        <p14:creationId xmlns:p14="http://schemas.microsoft.com/office/powerpoint/2010/main" val="22354693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22562" y="1191304"/>
            <a:ext cx="4985908" cy="3827001"/>
          </a:xfrm>
          <a:prstGeom prst="rect">
            <a:avLst/>
          </a:prstGeom>
        </p:spPr>
      </p:pic>
      <p:pic>
        <p:nvPicPr>
          <p:cNvPr id="6" name="Picture 5"/>
          <p:cNvPicPr>
            <a:picLocks noChangeAspect="1"/>
          </p:cNvPicPr>
          <p:nvPr/>
        </p:nvPicPr>
        <p:blipFill>
          <a:blip r:embed="rId3"/>
          <a:stretch>
            <a:fillRect/>
          </a:stretch>
        </p:blipFill>
        <p:spPr>
          <a:xfrm>
            <a:off x="5715281" y="1595913"/>
            <a:ext cx="6297714" cy="3017782"/>
          </a:xfrm>
          <a:prstGeom prst="rect">
            <a:avLst/>
          </a:prstGeom>
        </p:spPr>
      </p:pic>
      <p:pic>
        <p:nvPicPr>
          <p:cNvPr id="7" name="Picture 6"/>
          <p:cNvPicPr>
            <a:picLocks noChangeAspect="1"/>
          </p:cNvPicPr>
          <p:nvPr/>
        </p:nvPicPr>
        <p:blipFill>
          <a:blip r:embed="rId4"/>
          <a:stretch>
            <a:fillRect/>
          </a:stretch>
        </p:blipFill>
        <p:spPr>
          <a:xfrm>
            <a:off x="5408470" y="976788"/>
            <a:ext cx="6353175" cy="619125"/>
          </a:xfrm>
          <a:prstGeom prst="rect">
            <a:avLst/>
          </a:prstGeom>
        </p:spPr>
      </p:pic>
    </p:spTree>
    <p:extLst>
      <p:ext uri="{BB962C8B-B14F-4D97-AF65-F5344CB8AC3E}">
        <p14:creationId xmlns:p14="http://schemas.microsoft.com/office/powerpoint/2010/main" val="425659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0277" y="440228"/>
            <a:ext cx="6591300" cy="723900"/>
          </a:xfrm>
          <a:prstGeom prst="rect">
            <a:avLst/>
          </a:prstGeom>
        </p:spPr>
      </p:pic>
      <p:pic>
        <p:nvPicPr>
          <p:cNvPr id="6" name="Picture 5"/>
          <p:cNvPicPr>
            <a:picLocks noChangeAspect="1"/>
          </p:cNvPicPr>
          <p:nvPr/>
        </p:nvPicPr>
        <p:blipFill>
          <a:blip r:embed="rId3"/>
          <a:stretch>
            <a:fillRect/>
          </a:stretch>
        </p:blipFill>
        <p:spPr>
          <a:xfrm>
            <a:off x="140277" y="1266046"/>
            <a:ext cx="6953250" cy="2181225"/>
          </a:xfrm>
          <a:prstGeom prst="rect">
            <a:avLst/>
          </a:prstGeom>
        </p:spPr>
      </p:pic>
      <p:pic>
        <p:nvPicPr>
          <p:cNvPr id="7" name="Picture 6"/>
          <p:cNvPicPr>
            <a:picLocks noChangeAspect="1"/>
          </p:cNvPicPr>
          <p:nvPr/>
        </p:nvPicPr>
        <p:blipFill>
          <a:blip r:embed="rId4"/>
          <a:stretch>
            <a:fillRect/>
          </a:stretch>
        </p:blipFill>
        <p:spPr>
          <a:xfrm>
            <a:off x="6125570" y="1787236"/>
            <a:ext cx="5692016" cy="5070763"/>
          </a:xfrm>
          <a:prstGeom prst="rect">
            <a:avLst/>
          </a:prstGeom>
        </p:spPr>
      </p:pic>
    </p:spTree>
    <p:extLst>
      <p:ext uri="{BB962C8B-B14F-4D97-AF65-F5344CB8AC3E}">
        <p14:creationId xmlns:p14="http://schemas.microsoft.com/office/powerpoint/2010/main" val="3255504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254" y="290945"/>
            <a:ext cx="3088073" cy="646331"/>
          </a:xfrm>
          <a:prstGeom prst="rect">
            <a:avLst/>
          </a:prstGeom>
          <a:noFill/>
        </p:spPr>
        <p:txBody>
          <a:bodyPr wrap="square" rtlCol="0">
            <a:spAutoFit/>
          </a:bodyPr>
          <a:lstStyle/>
          <a:p>
            <a:r>
              <a:rPr lang="en-GB" dirty="0" smtClean="0"/>
              <a:t>Appendix 2</a:t>
            </a:r>
          </a:p>
          <a:p>
            <a:r>
              <a:rPr lang="en-GB" dirty="0" smtClean="0"/>
              <a:t>Chi-square</a:t>
            </a:r>
            <a:endParaRPr lang="en-US" dirty="0"/>
          </a:p>
        </p:txBody>
      </p:sp>
      <p:pic>
        <p:nvPicPr>
          <p:cNvPr id="3" name="Picture 2"/>
          <p:cNvPicPr>
            <a:picLocks noChangeAspect="1"/>
          </p:cNvPicPr>
          <p:nvPr/>
        </p:nvPicPr>
        <p:blipFill>
          <a:blip r:embed="rId2"/>
          <a:stretch>
            <a:fillRect/>
          </a:stretch>
        </p:blipFill>
        <p:spPr>
          <a:xfrm>
            <a:off x="594880" y="1884926"/>
            <a:ext cx="6762750" cy="4724400"/>
          </a:xfrm>
          <a:prstGeom prst="rect">
            <a:avLst/>
          </a:prstGeom>
        </p:spPr>
      </p:pic>
      <p:pic>
        <p:nvPicPr>
          <p:cNvPr id="6" name="Picture 5"/>
          <p:cNvPicPr>
            <a:picLocks noChangeAspect="1"/>
          </p:cNvPicPr>
          <p:nvPr/>
        </p:nvPicPr>
        <p:blipFill>
          <a:blip r:embed="rId3"/>
          <a:stretch>
            <a:fillRect/>
          </a:stretch>
        </p:blipFill>
        <p:spPr>
          <a:xfrm>
            <a:off x="401695" y="1058676"/>
            <a:ext cx="6467475" cy="704850"/>
          </a:xfrm>
          <a:prstGeom prst="rect">
            <a:avLst/>
          </a:prstGeom>
        </p:spPr>
      </p:pic>
    </p:spTree>
    <p:extLst>
      <p:ext uri="{BB962C8B-B14F-4D97-AF65-F5344CB8AC3E}">
        <p14:creationId xmlns:p14="http://schemas.microsoft.com/office/powerpoint/2010/main" val="1843664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66597" y="1027905"/>
            <a:ext cx="6834248" cy="5572399"/>
          </a:xfrm>
          <a:prstGeom prst="rect">
            <a:avLst/>
          </a:prstGeom>
        </p:spPr>
      </p:pic>
      <p:pic>
        <p:nvPicPr>
          <p:cNvPr id="5" name="Picture 4"/>
          <p:cNvPicPr>
            <a:picLocks noChangeAspect="1"/>
          </p:cNvPicPr>
          <p:nvPr/>
        </p:nvPicPr>
        <p:blipFill>
          <a:blip r:embed="rId3"/>
          <a:stretch>
            <a:fillRect/>
          </a:stretch>
        </p:blipFill>
        <p:spPr>
          <a:xfrm>
            <a:off x="786331" y="103980"/>
            <a:ext cx="6562725" cy="923925"/>
          </a:xfrm>
          <a:prstGeom prst="rect">
            <a:avLst/>
          </a:prstGeom>
        </p:spPr>
      </p:pic>
    </p:spTree>
    <p:extLst>
      <p:ext uri="{BB962C8B-B14F-4D97-AF65-F5344CB8AC3E}">
        <p14:creationId xmlns:p14="http://schemas.microsoft.com/office/powerpoint/2010/main" val="974732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34101"/>
          </a:xfrm>
        </p:spPr>
        <p:txBody>
          <a:bodyPr>
            <a:noAutofit/>
          </a:bodyPr>
          <a:lstStyle/>
          <a:p>
            <a:r>
              <a:rPr lang="en-US" sz="3200" b="1" dirty="0" smtClean="0"/>
              <a:t>Types of </a:t>
            </a:r>
            <a:r>
              <a:rPr lang="en-US" sz="3200" b="1" dirty="0"/>
              <a:t>analyses </a:t>
            </a:r>
            <a:r>
              <a:rPr lang="en-US" sz="3200" b="1" dirty="0" smtClean="0"/>
              <a:t>performed </a:t>
            </a:r>
            <a:r>
              <a:rPr lang="en-US" sz="3200" dirty="0"/>
              <a:t/>
            </a:r>
            <a:br>
              <a:rPr lang="en-US" sz="3200" dirty="0"/>
            </a:br>
            <a:endParaRPr lang="en-US" sz="3200" dirty="0"/>
          </a:p>
        </p:txBody>
      </p:sp>
      <p:sp>
        <p:nvSpPr>
          <p:cNvPr id="3" name="Content Placeholder 2"/>
          <p:cNvSpPr>
            <a:spLocks noGrp="1"/>
          </p:cNvSpPr>
          <p:nvPr>
            <p:ph idx="1"/>
          </p:nvPr>
        </p:nvSpPr>
        <p:spPr>
          <a:xfrm>
            <a:off x="838200" y="1313234"/>
            <a:ext cx="10515600" cy="4863729"/>
          </a:xfrm>
        </p:spPr>
        <p:txBody>
          <a:bodyPr>
            <a:normAutofit fontScale="92500" lnSpcReduction="10000"/>
          </a:bodyPr>
          <a:lstStyle/>
          <a:p>
            <a:pPr marL="285750" indent="-285750">
              <a:buFont typeface="Wingdings" pitchFamily="2" charset="2"/>
              <a:buChar char="§"/>
            </a:pPr>
            <a:r>
              <a:rPr lang="en-US" dirty="0" smtClean="0"/>
              <a:t>Descriptive </a:t>
            </a:r>
            <a:r>
              <a:rPr lang="en-US" dirty="0"/>
              <a:t>analysis </a:t>
            </a:r>
            <a:endParaRPr lang="en-US" dirty="0" smtClean="0"/>
          </a:p>
          <a:p>
            <a:pPr marL="0" indent="0">
              <a:buNone/>
            </a:pPr>
            <a:r>
              <a:rPr lang="en-US" dirty="0" smtClean="0"/>
              <a:t>such </a:t>
            </a:r>
            <a:r>
              <a:rPr lang="en-US" dirty="0"/>
              <a:t>as means, medians, standard deviations, and frequency distributions of alcohol consumption </a:t>
            </a:r>
            <a:r>
              <a:rPr lang="en-US" dirty="0" smtClean="0"/>
              <a:t>variables</a:t>
            </a:r>
          </a:p>
          <a:p>
            <a:pPr marL="0" indent="0">
              <a:buNone/>
            </a:pPr>
            <a:endParaRPr lang="en-US" dirty="0"/>
          </a:p>
          <a:p>
            <a:pPr marL="285750" indent="-285750">
              <a:buFont typeface="Wingdings" pitchFamily="2" charset="2"/>
              <a:buChar char="§"/>
            </a:pPr>
            <a:r>
              <a:rPr lang="en-GB" dirty="0"/>
              <a:t>Comparative </a:t>
            </a:r>
            <a:r>
              <a:rPr lang="en-GB" dirty="0" smtClean="0"/>
              <a:t>analysis(</a:t>
            </a:r>
            <a:r>
              <a:rPr lang="en-US" dirty="0" smtClean="0"/>
              <a:t>T-tests, ANOVA, chi-square tests, or mann-whitney U test</a:t>
            </a:r>
            <a:r>
              <a:rPr lang="en-GB" dirty="0" smtClean="0"/>
              <a:t>)</a:t>
            </a:r>
          </a:p>
          <a:p>
            <a:pPr marL="0" indent="0">
              <a:buNone/>
            </a:pPr>
            <a:r>
              <a:rPr lang="en-US" dirty="0" smtClean="0"/>
              <a:t>comparing alcohol consumption patterns across different groups, such as gender, age, socioeconomic status, or geographical regions.</a:t>
            </a:r>
          </a:p>
          <a:p>
            <a:pPr marL="285750" indent="-285750">
              <a:buFont typeface="Wingdings" pitchFamily="2" charset="2"/>
              <a:buChar char="§"/>
            </a:pPr>
            <a:endParaRPr lang="en-GB" dirty="0" smtClean="0"/>
          </a:p>
          <a:p>
            <a:pPr marL="285750" indent="-285750">
              <a:buFont typeface="Wingdings" pitchFamily="2" charset="2"/>
              <a:buChar char="§"/>
            </a:pPr>
            <a:r>
              <a:rPr lang="en-GB" dirty="0" smtClean="0"/>
              <a:t>Correlation </a:t>
            </a:r>
          </a:p>
          <a:p>
            <a:pPr marL="0" indent="0">
              <a:buNone/>
            </a:pPr>
            <a:r>
              <a:rPr lang="en-GB" dirty="0" smtClean="0"/>
              <a:t>To</a:t>
            </a:r>
            <a:r>
              <a:rPr lang="en-US" dirty="0" smtClean="0"/>
              <a:t> examine the relationships between alcohol consumption and other variables in the dataset such </a:t>
            </a:r>
            <a:r>
              <a:rPr lang="en-US" dirty="0"/>
              <a:t>as demographic characteristics</a:t>
            </a:r>
          </a:p>
          <a:p>
            <a:pPr marL="0" indent="0">
              <a:buNone/>
            </a:pP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37823460"/>
      </p:ext>
    </p:extLst>
  </p:cSld>
  <p:clrMapOvr>
    <a:masterClrMapping/>
  </p:clrMapOvr>
  <mc:AlternateContent xmlns:mc="http://schemas.openxmlformats.org/markup-compatibility/2006" xmlns:p14="http://schemas.microsoft.com/office/powerpoint/2010/main">
    <mc:Choice Requires="p14">
      <p:transition spd="slow" p14:dur="2000" advTm="43262"/>
    </mc:Choice>
    <mc:Fallback xmlns="">
      <p:transition spd="slow" advTm="43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8931" y="1623981"/>
            <a:ext cx="6858000" cy="3668858"/>
          </a:xfrm>
          <a:prstGeom prst="rect">
            <a:avLst/>
          </a:prstGeom>
        </p:spPr>
      </p:pic>
      <p:pic>
        <p:nvPicPr>
          <p:cNvPr id="5" name="Picture 4"/>
          <p:cNvPicPr>
            <a:picLocks noChangeAspect="1"/>
          </p:cNvPicPr>
          <p:nvPr/>
        </p:nvPicPr>
        <p:blipFill>
          <a:blip r:embed="rId3"/>
          <a:stretch>
            <a:fillRect/>
          </a:stretch>
        </p:blipFill>
        <p:spPr>
          <a:xfrm>
            <a:off x="278931" y="731679"/>
            <a:ext cx="6267450" cy="676275"/>
          </a:xfrm>
          <a:prstGeom prst="rect">
            <a:avLst/>
          </a:prstGeom>
        </p:spPr>
      </p:pic>
      <p:pic>
        <p:nvPicPr>
          <p:cNvPr id="6" name="Picture 5"/>
          <p:cNvPicPr>
            <a:picLocks noChangeAspect="1"/>
          </p:cNvPicPr>
          <p:nvPr/>
        </p:nvPicPr>
        <p:blipFill>
          <a:blip r:embed="rId4"/>
          <a:stretch>
            <a:fillRect/>
          </a:stretch>
        </p:blipFill>
        <p:spPr>
          <a:xfrm>
            <a:off x="6907875" y="146320"/>
            <a:ext cx="5134495" cy="3312090"/>
          </a:xfrm>
          <a:prstGeom prst="rect">
            <a:avLst/>
          </a:prstGeom>
        </p:spPr>
      </p:pic>
      <p:pic>
        <p:nvPicPr>
          <p:cNvPr id="7" name="Picture 6"/>
          <p:cNvPicPr>
            <a:picLocks noChangeAspect="1"/>
          </p:cNvPicPr>
          <p:nvPr/>
        </p:nvPicPr>
        <p:blipFill>
          <a:blip r:embed="rId5"/>
          <a:stretch>
            <a:fillRect/>
          </a:stretch>
        </p:blipFill>
        <p:spPr>
          <a:xfrm>
            <a:off x="281248" y="4497271"/>
            <a:ext cx="6486525" cy="2219325"/>
          </a:xfrm>
          <a:prstGeom prst="rect">
            <a:avLst/>
          </a:prstGeom>
        </p:spPr>
      </p:pic>
      <p:pic>
        <p:nvPicPr>
          <p:cNvPr id="8" name="Picture 7"/>
          <p:cNvPicPr>
            <a:picLocks noChangeAspect="1"/>
          </p:cNvPicPr>
          <p:nvPr/>
        </p:nvPicPr>
        <p:blipFill>
          <a:blip r:embed="rId6"/>
          <a:stretch>
            <a:fillRect/>
          </a:stretch>
        </p:blipFill>
        <p:spPr>
          <a:xfrm>
            <a:off x="7506089" y="3705892"/>
            <a:ext cx="3938068" cy="3112649"/>
          </a:xfrm>
          <a:prstGeom prst="rect">
            <a:avLst/>
          </a:prstGeom>
        </p:spPr>
      </p:pic>
      <p:sp>
        <p:nvSpPr>
          <p:cNvPr id="9" name="TextBox 8"/>
          <p:cNvSpPr txBox="1"/>
          <p:nvPr/>
        </p:nvSpPr>
        <p:spPr>
          <a:xfrm>
            <a:off x="278931" y="146320"/>
            <a:ext cx="5839236" cy="369332"/>
          </a:xfrm>
          <a:prstGeom prst="rect">
            <a:avLst/>
          </a:prstGeom>
          <a:noFill/>
        </p:spPr>
        <p:txBody>
          <a:bodyPr wrap="square" rtlCol="0">
            <a:spAutoFit/>
          </a:bodyPr>
          <a:lstStyle/>
          <a:p>
            <a:r>
              <a:rPr lang="en-GB" dirty="0" smtClean="0"/>
              <a:t>Appendix 3 Normality Test and Mann-whitney U test</a:t>
            </a:r>
            <a:endParaRPr lang="en-US" dirty="0"/>
          </a:p>
        </p:txBody>
      </p:sp>
    </p:spTree>
    <p:extLst>
      <p:ext uri="{BB962C8B-B14F-4D97-AF65-F5344CB8AC3E}">
        <p14:creationId xmlns:p14="http://schemas.microsoft.com/office/powerpoint/2010/main" val="2722146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2272" y="343766"/>
            <a:ext cx="6115050" cy="1847850"/>
          </a:xfrm>
          <a:prstGeom prst="rect">
            <a:avLst/>
          </a:prstGeom>
        </p:spPr>
      </p:pic>
      <p:pic>
        <p:nvPicPr>
          <p:cNvPr id="5" name="Picture 4"/>
          <p:cNvPicPr>
            <a:picLocks noChangeAspect="1"/>
          </p:cNvPicPr>
          <p:nvPr/>
        </p:nvPicPr>
        <p:blipFill>
          <a:blip r:embed="rId3"/>
          <a:stretch>
            <a:fillRect/>
          </a:stretch>
        </p:blipFill>
        <p:spPr>
          <a:xfrm>
            <a:off x="253451" y="2191616"/>
            <a:ext cx="6315075" cy="4257675"/>
          </a:xfrm>
          <a:prstGeom prst="rect">
            <a:avLst/>
          </a:prstGeom>
        </p:spPr>
      </p:pic>
      <p:pic>
        <p:nvPicPr>
          <p:cNvPr id="6" name="Picture 5"/>
          <p:cNvPicPr>
            <a:picLocks noChangeAspect="1"/>
          </p:cNvPicPr>
          <p:nvPr/>
        </p:nvPicPr>
        <p:blipFill>
          <a:blip r:embed="rId4"/>
          <a:stretch>
            <a:fillRect/>
          </a:stretch>
        </p:blipFill>
        <p:spPr>
          <a:xfrm>
            <a:off x="6368501" y="532015"/>
            <a:ext cx="5654933" cy="2566295"/>
          </a:xfrm>
          <a:prstGeom prst="rect">
            <a:avLst/>
          </a:prstGeom>
        </p:spPr>
      </p:pic>
    </p:spTree>
    <p:extLst>
      <p:ext uri="{BB962C8B-B14F-4D97-AF65-F5344CB8AC3E}">
        <p14:creationId xmlns:p14="http://schemas.microsoft.com/office/powerpoint/2010/main" val="2532962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82051"/>
            <a:ext cx="6429375" cy="2352675"/>
          </a:xfrm>
          <a:prstGeom prst="rect">
            <a:avLst/>
          </a:prstGeom>
        </p:spPr>
      </p:pic>
      <p:pic>
        <p:nvPicPr>
          <p:cNvPr id="5" name="Picture 4"/>
          <p:cNvPicPr>
            <a:picLocks noChangeAspect="1"/>
          </p:cNvPicPr>
          <p:nvPr/>
        </p:nvPicPr>
        <p:blipFill>
          <a:blip r:embed="rId3"/>
          <a:stretch>
            <a:fillRect/>
          </a:stretch>
        </p:blipFill>
        <p:spPr>
          <a:xfrm>
            <a:off x="6144491" y="482051"/>
            <a:ext cx="5638800" cy="5486400"/>
          </a:xfrm>
          <a:prstGeom prst="rect">
            <a:avLst/>
          </a:prstGeom>
        </p:spPr>
      </p:pic>
      <p:pic>
        <p:nvPicPr>
          <p:cNvPr id="6" name="Picture 5"/>
          <p:cNvPicPr>
            <a:picLocks noChangeAspect="1"/>
          </p:cNvPicPr>
          <p:nvPr/>
        </p:nvPicPr>
        <p:blipFill>
          <a:blip r:embed="rId4"/>
          <a:stretch>
            <a:fillRect/>
          </a:stretch>
        </p:blipFill>
        <p:spPr>
          <a:xfrm>
            <a:off x="184440" y="2754016"/>
            <a:ext cx="4736696" cy="3995919"/>
          </a:xfrm>
          <a:prstGeom prst="rect">
            <a:avLst/>
          </a:prstGeom>
        </p:spPr>
      </p:pic>
    </p:spTree>
    <p:extLst>
      <p:ext uri="{BB962C8B-B14F-4D97-AF65-F5344CB8AC3E}">
        <p14:creationId xmlns:p14="http://schemas.microsoft.com/office/powerpoint/2010/main" val="757605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3278" y="448800"/>
            <a:ext cx="5534025" cy="5095875"/>
          </a:xfrm>
          <a:prstGeom prst="rect">
            <a:avLst/>
          </a:prstGeom>
        </p:spPr>
      </p:pic>
      <p:pic>
        <p:nvPicPr>
          <p:cNvPr id="5" name="Picture 4"/>
          <p:cNvPicPr>
            <a:picLocks noChangeAspect="1"/>
          </p:cNvPicPr>
          <p:nvPr/>
        </p:nvPicPr>
        <p:blipFill>
          <a:blip r:embed="rId3"/>
          <a:stretch>
            <a:fillRect/>
          </a:stretch>
        </p:blipFill>
        <p:spPr>
          <a:xfrm>
            <a:off x="5860732" y="448800"/>
            <a:ext cx="5591175" cy="5210175"/>
          </a:xfrm>
          <a:prstGeom prst="rect">
            <a:avLst/>
          </a:prstGeom>
        </p:spPr>
      </p:pic>
    </p:spTree>
    <p:extLst>
      <p:ext uri="{BB962C8B-B14F-4D97-AF65-F5344CB8AC3E}">
        <p14:creationId xmlns:p14="http://schemas.microsoft.com/office/powerpoint/2010/main" val="3107736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16465" y="416190"/>
            <a:ext cx="6290917" cy="6358683"/>
          </a:xfrm>
          <a:prstGeom prst="rect">
            <a:avLst/>
          </a:prstGeom>
        </p:spPr>
      </p:pic>
      <p:pic>
        <p:nvPicPr>
          <p:cNvPr id="5" name="Picture 4"/>
          <p:cNvPicPr>
            <a:picLocks noChangeAspect="1"/>
          </p:cNvPicPr>
          <p:nvPr/>
        </p:nvPicPr>
        <p:blipFill>
          <a:blip r:embed="rId3"/>
          <a:stretch>
            <a:fillRect/>
          </a:stretch>
        </p:blipFill>
        <p:spPr>
          <a:xfrm>
            <a:off x="6980180" y="4946073"/>
            <a:ext cx="4981575" cy="1828800"/>
          </a:xfrm>
          <a:prstGeom prst="rect">
            <a:avLst/>
          </a:prstGeom>
        </p:spPr>
      </p:pic>
      <p:sp>
        <p:nvSpPr>
          <p:cNvPr id="6" name="TextBox 5"/>
          <p:cNvSpPr txBox="1"/>
          <p:nvPr/>
        </p:nvSpPr>
        <p:spPr>
          <a:xfrm>
            <a:off x="997527" y="141316"/>
            <a:ext cx="2348400" cy="369332"/>
          </a:xfrm>
          <a:prstGeom prst="rect">
            <a:avLst/>
          </a:prstGeom>
          <a:noFill/>
        </p:spPr>
        <p:txBody>
          <a:bodyPr wrap="none" rtlCol="0">
            <a:spAutoFit/>
          </a:bodyPr>
          <a:lstStyle/>
          <a:p>
            <a:r>
              <a:rPr lang="en-GB" dirty="0" smtClean="0"/>
              <a:t>Appendix 4 Correlation</a:t>
            </a:r>
            <a:endParaRPr lang="en-US" dirty="0"/>
          </a:p>
        </p:txBody>
      </p:sp>
    </p:spTree>
    <p:extLst>
      <p:ext uri="{BB962C8B-B14F-4D97-AF65-F5344CB8AC3E}">
        <p14:creationId xmlns:p14="http://schemas.microsoft.com/office/powerpoint/2010/main" val="1251662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7496" y="167814"/>
            <a:ext cx="5514975" cy="5657850"/>
          </a:xfrm>
          <a:prstGeom prst="rect">
            <a:avLst/>
          </a:prstGeom>
        </p:spPr>
      </p:pic>
      <p:pic>
        <p:nvPicPr>
          <p:cNvPr id="5" name="Picture 4"/>
          <p:cNvPicPr>
            <a:picLocks noChangeAspect="1"/>
          </p:cNvPicPr>
          <p:nvPr/>
        </p:nvPicPr>
        <p:blipFill>
          <a:blip r:embed="rId3"/>
          <a:stretch>
            <a:fillRect/>
          </a:stretch>
        </p:blipFill>
        <p:spPr>
          <a:xfrm>
            <a:off x="379181" y="5742536"/>
            <a:ext cx="3781425" cy="1381125"/>
          </a:xfrm>
          <a:prstGeom prst="rect">
            <a:avLst/>
          </a:prstGeom>
        </p:spPr>
      </p:pic>
    </p:spTree>
    <p:extLst>
      <p:ext uri="{BB962C8B-B14F-4D97-AF65-F5344CB8AC3E}">
        <p14:creationId xmlns:p14="http://schemas.microsoft.com/office/powerpoint/2010/main" val="3850687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3739" y="666836"/>
            <a:ext cx="4943475" cy="4543425"/>
          </a:xfrm>
          <a:prstGeom prst="rect">
            <a:avLst/>
          </a:prstGeom>
        </p:spPr>
      </p:pic>
    </p:spTree>
    <p:extLst>
      <p:ext uri="{BB962C8B-B14F-4D97-AF65-F5344CB8AC3E}">
        <p14:creationId xmlns:p14="http://schemas.microsoft.com/office/powerpoint/2010/main" val="2096098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39058"/>
            <a:ext cx="10515600" cy="666006"/>
          </a:xfrm>
        </p:spPr>
        <p:txBody>
          <a:bodyPr>
            <a:normAutofit fontScale="90000"/>
          </a:bodyPr>
          <a:lstStyle/>
          <a:p>
            <a:r>
              <a:rPr lang="en-US" sz="3100" dirty="0"/>
              <a:t>Why </a:t>
            </a:r>
            <a:r>
              <a:rPr lang="en-US" sz="3100" dirty="0" smtClean="0"/>
              <a:t>R?</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R is highly versatile and powerful, serving as a robust platform for statistical computing and data analysis due to its diverse features, extensive package ecosystem, and strong community support, leading to its widespread adoption across academia, research, business, and government </a:t>
            </a:r>
            <a:r>
              <a:rPr lang="en-US" dirty="0" smtClean="0"/>
              <a:t>sectors (Kabacoff, 2022)</a:t>
            </a:r>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06948959"/>
      </p:ext>
    </p:extLst>
  </p:cSld>
  <p:clrMapOvr>
    <a:masterClrMapping/>
  </p:clrMapOvr>
  <mc:AlternateContent xmlns:mc="http://schemas.openxmlformats.org/markup-compatibility/2006" xmlns:p14="http://schemas.microsoft.com/office/powerpoint/2010/main">
    <mc:Choice Requires="p14">
      <p:transition spd="slow" p14:dur="2000" advTm="17747"/>
    </mc:Choice>
    <mc:Fallback xmlns="">
      <p:transition spd="slow" advTm="17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i="0" u="none" strike="noStrike" dirty="0" smtClean="0">
                <a:solidFill>
                  <a:srgbClr val="373A3C"/>
                </a:solidFill>
                <a:effectLst/>
                <a:latin typeface="arial" panose="020B0604020202020204" pitchFamily="34" charset="0"/>
              </a:rPr>
              <a:t>Descriptive Statistics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64199673"/>
              </p:ext>
            </p:extLst>
          </p:nvPr>
        </p:nvGraphicFramePr>
        <p:xfrm>
          <a:off x="641838" y="1298086"/>
          <a:ext cx="11175024" cy="5347381"/>
        </p:xfrm>
        <a:graphic>
          <a:graphicData uri="http://schemas.openxmlformats.org/drawingml/2006/table">
            <a:tbl>
              <a:tblPr firstRow="1" bandRow="1">
                <a:tableStyleId>{5C22544A-7EE6-4342-B048-85BDC9FD1C3A}</a:tableStyleId>
              </a:tblPr>
              <a:tblGrid>
                <a:gridCol w="3725008">
                  <a:extLst>
                    <a:ext uri="{9D8B030D-6E8A-4147-A177-3AD203B41FA5}">
                      <a16:colId xmlns:a16="http://schemas.microsoft.com/office/drawing/2014/main" val="2721810598"/>
                    </a:ext>
                  </a:extLst>
                </a:gridCol>
                <a:gridCol w="3725008">
                  <a:extLst>
                    <a:ext uri="{9D8B030D-6E8A-4147-A177-3AD203B41FA5}">
                      <a16:colId xmlns:a16="http://schemas.microsoft.com/office/drawing/2014/main" val="2230410398"/>
                    </a:ext>
                  </a:extLst>
                </a:gridCol>
                <a:gridCol w="3725008">
                  <a:extLst>
                    <a:ext uri="{9D8B030D-6E8A-4147-A177-3AD203B41FA5}">
                      <a16:colId xmlns:a16="http://schemas.microsoft.com/office/drawing/2014/main" val="1596456076"/>
                    </a:ext>
                  </a:extLst>
                </a:gridCol>
              </a:tblGrid>
              <a:tr h="430193">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47606715"/>
                  </a:ext>
                </a:extLst>
              </a:tr>
              <a:tr h="10607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b="0" i="0" u="none" strike="noStrike" dirty="0" smtClean="0">
                          <a:solidFill>
                            <a:srgbClr val="373A3C"/>
                          </a:solidFill>
                          <a:effectLst/>
                          <a:latin typeface="arial" panose="020B0604020202020204" pitchFamily="34" charset="0"/>
                        </a:rPr>
                        <a:t>a. How many people are included in the sample? </a:t>
                      </a:r>
                    </a:p>
                    <a:p>
                      <a:endParaRPr lang="en-US" sz="2000" dirty="0"/>
                    </a:p>
                  </a:txBody>
                  <a:tcPr/>
                </a:tc>
                <a:tc>
                  <a:txBody>
                    <a:bodyPr/>
                    <a:lstStyle/>
                    <a:p>
                      <a:r>
                        <a:rPr lang="en-GB" sz="2000" dirty="0" smtClean="0"/>
                        <a:t>Total</a:t>
                      </a:r>
                      <a:r>
                        <a:rPr lang="en-GB" sz="2000" baseline="0" dirty="0" smtClean="0"/>
                        <a:t> Sample</a:t>
                      </a:r>
                      <a:endParaRPr lang="en-US" sz="2000" dirty="0"/>
                    </a:p>
                  </a:txBody>
                  <a:tcPr/>
                </a:tc>
                <a:tc>
                  <a:txBody>
                    <a:bodyPr/>
                    <a:lstStyle/>
                    <a:p>
                      <a:r>
                        <a:rPr lang="en-GB" sz="2000" dirty="0" smtClean="0"/>
                        <a:t>10617</a:t>
                      </a:r>
                      <a:endParaRPr lang="en-US" sz="2000" dirty="0"/>
                    </a:p>
                  </a:txBody>
                  <a:tcPr/>
                </a:tc>
                <a:extLst>
                  <a:ext uri="{0D108BD9-81ED-4DB2-BD59-A6C34878D82A}">
                    <a16:rowId xmlns:a16="http://schemas.microsoft.com/office/drawing/2014/main" val="4085162278"/>
                  </a:ext>
                </a:extLst>
              </a:tr>
              <a:tr h="742524">
                <a:tc>
                  <a:txBody>
                    <a:bodyPr/>
                    <a:lstStyle/>
                    <a:p>
                      <a:r>
                        <a:rPr lang="en-GB" sz="2000" b="0" i="0" u="none" strike="noStrike" dirty="0" smtClean="0">
                          <a:solidFill>
                            <a:srgbClr val="373A3C"/>
                          </a:solidFill>
                          <a:effectLst/>
                          <a:latin typeface="arial" panose="020B0604020202020204" pitchFamily="34" charset="0"/>
                        </a:rPr>
                        <a:t>b. What is the percentage of people who drink alcohol?</a:t>
                      </a:r>
                      <a:endParaRPr lang="en-US" sz="2000" dirty="0"/>
                    </a:p>
                  </a:txBody>
                  <a:tcPr/>
                </a:tc>
                <a:tc>
                  <a:txBody>
                    <a:bodyPr/>
                    <a:lstStyle/>
                    <a:p>
                      <a:r>
                        <a:rPr lang="en-US" sz="2000" dirty="0" smtClean="0"/>
                        <a:t>% of people drink alcohol</a:t>
                      </a:r>
                    </a:p>
                    <a:p>
                      <a:endParaRPr lang="en-US" sz="2000" dirty="0"/>
                    </a:p>
                  </a:txBody>
                  <a:tcPr/>
                </a:tc>
                <a:tc>
                  <a:txBody>
                    <a:bodyPr/>
                    <a:lstStyle/>
                    <a:p>
                      <a:r>
                        <a:rPr lang="en-GB" sz="2000" dirty="0" smtClean="0"/>
                        <a:t> 6712 (63.2%)</a:t>
                      </a:r>
                      <a:endParaRPr lang="en-US" sz="2000" dirty="0"/>
                    </a:p>
                  </a:txBody>
                  <a:tcPr/>
                </a:tc>
                <a:extLst>
                  <a:ext uri="{0D108BD9-81ED-4DB2-BD59-A6C34878D82A}">
                    <a16:rowId xmlns:a16="http://schemas.microsoft.com/office/drawing/2014/main" val="188413320"/>
                  </a:ext>
                </a:extLst>
              </a:tr>
              <a:tr h="10607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b="0" i="0" u="none" strike="noStrike" dirty="0" smtClean="0">
                          <a:solidFill>
                            <a:srgbClr val="373A3C"/>
                          </a:solidFill>
                          <a:effectLst/>
                          <a:latin typeface="arial" panose="020B0604020202020204" pitchFamily="34" charset="0"/>
                        </a:rPr>
                        <a:t>c. What is the percentage of women in the sample?</a:t>
                      </a:r>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 of women in the sample</a:t>
                      </a:r>
                    </a:p>
                    <a:p>
                      <a:endParaRPr lang="en-US" sz="2000" dirty="0"/>
                    </a:p>
                  </a:txBody>
                  <a:tcPr/>
                </a:tc>
                <a:tc>
                  <a:txBody>
                    <a:bodyPr/>
                    <a:lstStyle/>
                    <a:p>
                      <a:r>
                        <a:rPr lang="en-GB" sz="2000" dirty="0" smtClean="0"/>
                        <a:t>5765 (54.3%)</a:t>
                      </a:r>
                      <a:endParaRPr lang="en-US" sz="2000" dirty="0"/>
                    </a:p>
                  </a:txBody>
                  <a:tcPr/>
                </a:tc>
                <a:extLst>
                  <a:ext uri="{0D108BD9-81ED-4DB2-BD59-A6C34878D82A}">
                    <a16:rowId xmlns:a16="http://schemas.microsoft.com/office/drawing/2014/main" val="2902236556"/>
                  </a:ext>
                </a:extLst>
              </a:tr>
              <a:tr h="742524">
                <a:tc>
                  <a:txBody>
                    <a:bodyPr/>
                    <a:lstStyle/>
                    <a:p>
                      <a:r>
                        <a:rPr lang="en-GB" sz="2000" b="0" i="0" u="none" strike="noStrike" dirty="0" smtClean="0">
                          <a:solidFill>
                            <a:srgbClr val="373A3C"/>
                          </a:solidFill>
                          <a:effectLst/>
                          <a:latin typeface="arial" panose="020B0604020202020204" pitchFamily="34" charset="0"/>
                        </a:rPr>
                        <a:t>d. What is the highest educational level?</a:t>
                      </a:r>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Highest educational level- </a:t>
                      </a:r>
                    </a:p>
                    <a:p>
                      <a:endParaRPr lang="en-US" sz="2000" dirty="0"/>
                    </a:p>
                  </a:txBody>
                  <a:tcPr/>
                </a:tc>
                <a:tc>
                  <a:txBody>
                    <a:bodyPr/>
                    <a:lstStyle/>
                    <a:p>
                      <a:r>
                        <a:rPr lang="en-GB" sz="2000" dirty="0" smtClean="0"/>
                        <a:t>NVQ4/NVQ5/Degree</a:t>
                      </a:r>
                      <a:endParaRPr lang="en-US" sz="2000" dirty="0"/>
                    </a:p>
                  </a:txBody>
                  <a:tcPr/>
                </a:tc>
                <a:extLst>
                  <a:ext uri="{0D108BD9-81ED-4DB2-BD59-A6C34878D82A}">
                    <a16:rowId xmlns:a16="http://schemas.microsoft.com/office/drawing/2014/main" val="1997622085"/>
                  </a:ext>
                </a:extLst>
              </a:tr>
              <a:tr h="12945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b="0" i="0" u="none" strike="noStrike" dirty="0" smtClean="0">
                          <a:solidFill>
                            <a:srgbClr val="373A3C"/>
                          </a:solidFill>
                          <a:effectLst/>
                          <a:latin typeface="arial" panose="020B0604020202020204" pitchFamily="34" charset="0"/>
                        </a:rPr>
                        <a:t>e. What is percentage of divorced and separated people?</a:t>
                      </a:r>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Divorced</a:t>
                      </a:r>
                    </a:p>
                    <a:p>
                      <a:endParaRPr lang="en-GB" sz="20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Separated</a:t>
                      </a:r>
                    </a:p>
                    <a:p>
                      <a:endParaRPr lang="en-US" sz="2000" dirty="0"/>
                    </a:p>
                  </a:txBody>
                  <a:tcPr/>
                </a:tc>
                <a:tc>
                  <a:txBody>
                    <a:bodyPr/>
                    <a:lstStyle/>
                    <a:p>
                      <a:r>
                        <a:rPr lang="en-GB" sz="2000" dirty="0" smtClean="0"/>
                        <a:t>594 (5.6%)</a:t>
                      </a:r>
                    </a:p>
                    <a:p>
                      <a:endParaRPr lang="en-GB" sz="2000" dirty="0" smtClean="0"/>
                    </a:p>
                    <a:p>
                      <a:r>
                        <a:rPr lang="en-GB" sz="2000" dirty="0" smtClean="0"/>
                        <a:t>224 (2%)</a:t>
                      </a:r>
                      <a:endParaRPr lang="en-US" sz="2000" dirty="0"/>
                    </a:p>
                  </a:txBody>
                  <a:tcPr/>
                </a:tc>
                <a:extLst>
                  <a:ext uri="{0D108BD9-81ED-4DB2-BD59-A6C34878D82A}">
                    <a16:rowId xmlns:a16="http://schemas.microsoft.com/office/drawing/2014/main" val="3943688323"/>
                  </a:ext>
                </a:extLst>
              </a:tr>
            </a:tbl>
          </a:graphicData>
        </a:graphic>
      </p:graphicFrame>
      <p:pic>
        <p:nvPicPr>
          <p:cNvPr id="15" name="Audio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79670687"/>
      </p:ext>
    </p:extLst>
  </p:cSld>
  <p:clrMapOvr>
    <a:masterClrMapping/>
  </p:clrMapOvr>
  <mc:AlternateContent xmlns:mc="http://schemas.openxmlformats.org/markup-compatibility/2006" xmlns:p14="http://schemas.microsoft.com/office/powerpoint/2010/main">
    <mc:Choice Requires="p14">
      <p:transition spd="slow" p14:dur="2000" advTm="46515"/>
    </mc:Choice>
    <mc:Fallback xmlns="">
      <p:transition spd="slow" advTm="46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59444"/>
          </a:xfrm>
        </p:spPr>
        <p:txBody>
          <a:bodyPr>
            <a:normAutofit fontScale="90000"/>
          </a:bodyPr>
          <a:lstStyle/>
          <a:p>
            <a:r>
              <a:rPr lang="en-GB" dirty="0" smtClean="0"/>
              <a:t>Summary</a:t>
            </a:r>
            <a:endParaRPr lang="en-US" dirty="0"/>
          </a:p>
        </p:txBody>
      </p:sp>
      <p:sp>
        <p:nvSpPr>
          <p:cNvPr id="3" name="Content Placeholder 2"/>
          <p:cNvSpPr>
            <a:spLocks noGrp="1"/>
          </p:cNvSpPr>
          <p:nvPr>
            <p:ph idx="1"/>
          </p:nvPr>
        </p:nvSpPr>
        <p:spPr>
          <a:xfrm>
            <a:off x="838200" y="1167789"/>
            <a:ext cx="9870195" cy="5009174"/>
          </a:xfrm>
        </p:spPr>
        <p:txBody>
          <a:bodyPr/>
          <a:lstStyle/>
          <a:p>
            <a:endParaRPr lang="en-US" dirty="0" smtClean="0"/>
          </a:p>
          <a:p>
            <a:r>
              <a:rPr lang="en-US" dirty="0" smtClean="0"/>
              <a:t>In </a:t>
            </a:r>
            <a:r>
              <a:rPr lang="en-US" dirty="0"/>
              <a:t>a sample of 10,617 individuals, 6,712 (63.2%) reported drinking </a:t>
            </a:r>
            <a:r>
              <a:rPr lang="en-US" dirty="0" smtClean="0"/>
              <a:t>alcohol </a:t>
            </a:r>
          </a:p>
          <a:p>
            <a:r>
              <a:rPr lang="en-US" dirty="0" smtClean="0"/>
              <a:t>Among </a:t>
            </a:r>
            <a:r>
              <a:rPr lang="en-US" dirty="0"/>
              <a:t>them, 5,765 (54.3%) were </a:t>
            </a:r>
            <a:r>
              <a:rPr lang="en-US" dirty="0" smtClean="0"/>
              <a:t>women </a:t>
            </a:r>
          </a:p>
          <a:p>
            <a:r>
              <a:rPr lang="en-US" dirty="0"/>
              <a:t>T</a:t>
            </a:r>
            <a:r>
              <a:rPr lang="en-US" dirty="0" smtClean="0"/>
              <a:t>he </a:t>
            </a:r>
            <a:r>
              <a:rPr lang="en-US" dirty="0"/>
              <a:t>majority had obtained </a:t>
            </a:r>
            <a:r>
              <a:rPr lang="en-US" dirty="0" smtClean="0"/>
              <a:t>an degree equivalent </a:t>
            </a:r>
            <a:r>
              <a:rPr lang="en-US" dirty="0"/>
              <a:t>as their highest level of education. </a:t>
            </a:r>
            <a:endParaRPr lang="en-US" dirty="0" smtClean="0"/>
          </a:p>
          <a:p>
            <a:r>
              <a:rPr lang="en-US" dirty="0" smtClean="0"/>
              <a:t>Additionally</a:t>
            </a:r>
            <a:r>
              <a:rPr lang="en-US" dirty="0"/>
              <a:t>, there were 594 (5.6%) individuals who were divorced and 224 (2%) who were separated.</a:t>
            </a:r>
          </a:p>
          <a:p>
            <a:pPr marL="0" indent="0">
              <a:buNone/>
            </a:pPr>
            <a:endParaRPr lang="en-US" dirty="0"/>
          </a:p>
        </p:txBody>
      </p:sp>
    </p:spTree>
    <p:extLst>
      <p:ext uri="{BB962C8B-B14F-4D97-AF65-F5344CB8AC3E}">
        <p14:creationId xmlns:p14="http://schemas.microsoft.com/office/powerpoint/2010/main" val="814452958"/>
      </p:ext>
    </p:extLst>
  </p:cSld>
  <p:clrMapOvr>
    <a:masterClrMapping/>
  </p:clrMapOvr>
  <mc:AlternateContent xmlns:mc="http://schemas.openxmlformats.org/markup-compatibility/2006" xmlns:p14="http://schemas.microsoft.com/office/powerpoint/2010/main">
    <mc:Choice Requires="p14">
      <p:transition spd="slow" p14:dur="2000" advTm="1802"/>
    </mc:Choice>
    <mc:Fallback xmlns="">
      <p:transition spd="slow" advTm="1802"/>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646" y="294786"/>
            <a:ext cx="11230708" cy="1325563"/>
          </a:xfrm>
        </p:spPr>
        <p:txBody>
          <a:bodyPr>
            <a:normAutofit fontScale="90000"/>
          </a:bodyPr>
          <a:lstStyle/>
          <a:p>
            <a:r>
              <a:rPr lang="en-US" sz="3100" b="0" i="0" u="none" strike="noStrike" dirty="0" smtClean="0">
                <a:solidFill>
                  <a:srgbClr val="373A3C"/>
                </a:solidFill>
                <a:effectLst/>
                <a:latin typeface="arial" panose="020B0604020202020204" pitchFamily="34" charset="0"/>
              </a:rPr>
              <a:t>Find the mean, median, mode, minimum, maximum, range and standard deviation of household size, BMI and age at last birthday</a:t>
            </a:r>
            <a:endParaRPr lang="en-US" b="0" i="0" u="none" strike="noStrike" dirty="0" smtClean="0">
              <a:solidFill>
                <a:srgbClr val="373A3C"/>
              </a:solidFill>
              <a:effectLst/>
              <a:latin typeface="arial" panose="020B060402020202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78495137"/>
              </p:ext>
            </p:extLst>
          </p:nvPr>
        </p:nvGraphicFramePr>
        <p:xfrm>
          <a:off x="357550" y="1836642"/>
          <a:ext cx="11353804" cy="4387888"/>
        </p:xfrm>
        <a:graphic>
          <a:graphicData uri="http://schemas.openxmlformats.org/drawingml/2006/table">
            <a:tbl>
              <a:tblPr firstRow="1" bandRow="1">
                <a:tableStyleId>{5C22544A-7EE6-4342-B048-85BDC9FD1C3A}</a:tableStyleId>
              </a:tblPr>
              <a:tblGrid>
                <a:gridCol w="2838451">
                  <a:extLst>
                    <a:ext uri="{9D8B030D-6E8A-4147-A177-3AD203B41FA5}">
                      <a16:colId xmlns:a16="http://schemas.microsoft.com/office/drawing/2014/main" val="2186009781"/>
                    </a:ext>
                  </a:extLst>
                </a:gridCol>
                <a:gridCol w="2838451">
                  <a:extLst>
                    <a:ext uri="{9D8B030D-6E8A-4147-A177-3AD203B41FA5}">
                      <a16:colId xmlns:a16="http://schemas.microsoft.com/office/drawing/2014/main" val="1885426834"/>
                    </a:ext>
                  </a:extLst>
                </a:gridCol>
                <a:gridCol w="2838451">
                  <a:extLst>
                    <a:ext uri="{9D8B030D-6E8A-4147-A177-3AD203B41FA5}">
                      <a16:colId xmlns:a16="http://schemas.microsoft.com/office/drawing/2014/main" val="1946888909"/>
                    </a:ext>
                  </a:extLst>
                </a:gridCol>
                <a:gridCol w="2838451">
                  <a:extLst>
                    <a:ext uri="{9D8B030D-6E8A-4147-A177-3AD203B41FA5}">
                      <a16:colId xmlns:a16="http://schemas.microsoft.com/office/drawing/2014/main" val="197702977"/>
                    </a:ext>
                  </a:extLst>
                </a:gridCol>
              </a:tblGrid>
              <a:tr h="548486">
                <a:tc>
                  <a:txBody>
                    <a:bodyPr/>
                    <a:lstStyle/>
                    <a:p>
                      <a:endParaRPr lang="en-US" dirty="0"/>
                    </a:p>
                  </a:txBody>
                  <a:tcPr marL="91441" marR="91441"/>
                </a:tc>
                <a:tc>
                  <a:txBody>
                    <a:bodyPr/>
                    <a:lstStyle/>
                    <a:p>
                      <a:r>
                        <a:rPr lang="en-GB" dirty="0" smtClean="0"/>
                        <a:t>Household</a:t>
                      </a:r>
                      <a:r>
                        <a:rPr lang="en-GB" baseline="0" dirty="0" smtClean="0"/>
                        <a:t> size</a:t>
                      </a:r>
                      <a:endParaRPr lang="en-US" dirty="0"/>
                    </a:p>
                  </a:txBody>
                  <a:tcPr marL="91441" marR="91441"/>
                </a:tc>
                <a:tc>
                  <a:txBody>
                    <a:bodyPr/>
                    <a:lstStyle/>
                    <a:p>
                      <a:r>
                        <a:rPr lang="en-GB" dirty="0" smtClean="0"/>
                        <a:t> BMI</a:t>
                      </a:r>
                      <a:endParaRPr lang="en-US" dirty="0"/>
                    </a:p>
                  </a:txBody>
                  <a:tcPr marL="91441" marR="91441"/>
                </a:tc>
                <a:tc>
                  <a:txBody>
                    <a:bodyPr/>
                    <a:lstStyle/>
                    <a:p>
                      <a:r>
                        <a:rPr lang="en-GB" dirty="0" smtClean="0"/>
                        <a:t>Age at last birthday</a:t>
                      </a:r>
                      <a:endParaRPr lang="en-US" dirty="0"/>
                    </a:p>
                  </a:txBody>
                  <a:tcPr marL="91441" marR="91441"/>
                </a:tc>
                <a:extLst>
                  <a:ext uri="{0D108BD9-81ED-4DB2-BD59-A6C34878D82A}">
                    <a16:rowId xmlns:a16="http://schemas.microsoft.com/office/drawing/2014/main" val="2668178756"/>
                  </a:ext>
                </a:extLst>
              </a:tr>
              <a:tr h="548486">
                <a:tc>
                  <a:txBody>
                    <a:bodyPr/>
                    <a:lstStyle/>
                    <a:p>
                      <a:r>
                        <a:rPr lang="en-GB" sz="2400" dirty="0" smtClean="0"/>
                        <a:t>Mean</a:t>
                      </a:r>
                      <a:endParaRPr lang="en-US" sz="2400" dirty="0"/>
                    </a:p>
                  </a:txBody>
                  <a:tcPr marL="91441" marR="91441"/>
                </a:tc>
                <a:tc>
                  <a:txBody>
                    <a:bodyPr/>
                    <a:lstStyle/>
                    <a:p>
                      <a:r>
                        <a:rPr lang="en-GB" sz="2400" dirty="0" smtClean="0"/>
                        <a:t>2.9</a:t>
                      </a:r>
                      <a:endParaRPr lang="en-US" sz="2400" dirty="0"/>
                    </a:p>
                  </a:txBody>
                  <a:tcPr marL="91441" marR="91441"/>
                </a:tc>
                <a:tc>
                  <a:txBody>
                    <a:bodyPr/>
                    <a:lstStyle/>
                    <a:p>
                      <a:r>
                        <a:rPr lang="en-GB" sz="2400" dirty="0" smtClean="0"/>
                        <a:t>25</a:t>
                      </a:r>
                      <a:endParaRPr lang="en-US" sz="2400" dirty="0"/>
                    </a:p>
                  </a:txBody>
                  <a:tcPr marL="91441" marR="91441"/>
                </a:tc>
                <a:tc>
                  <a:txBody>
                    <a:bodyPr/>
                    <a:lstStyle/>
                    <a:p>
                      <a:r>
                        <a:rPr lang="en-GB" sz="2400" dirty="0" smtClean="0"/>
                        <a:t>41.6</a:t>
                      </a:r>
                      <a:endParaRPr lang="en-US" sz="2400" dirty="0"/>
                    </a:p>
                  </a:txBody>
                  <a:tcPr marL="91441" marR="91441"/>
                </a:tc>
                <a:extLst>
                  <a:ext uri="{0D108BD9-81ED-4DB2-BD59-A6C34878D82A}">
                    <a16:rowId xmlns:a16="http://schemas.microsoft.com/office/drawing/2014/main" val="3758281782"/>
                  </a:ext>
                </a:extLst>
              </a:tr>
              <a:tr h="548486">
                <a:tc>
                  <a:txBody>
                    <a:bodyPr/>
                    <a:lstStyle/>
                    <a:p>
                      <a:r>
                        <a:rPr lang="en-GB" sz="2400" dirty="0" smtClean="0"/>
                        <a:t>Median</a:t>
                      </a:r>
                      <a:endParaRPr lang="en-US" sz="2400" dirty="0"/>
                    </a:p>
                  </a:txBody>
                  <a:tcPr marL="91441" marR="91441"/>
                </a:tc>
                <a:tc>
                  <a:txBody>
                    <a:bodyPr/>
                    <a:lstStyle/>
                    <a:p>
                      <a:r>
                        <a:rPr lang="en-GB" sz="2400" dirty="0" smtClean="0"/>
                        <a:t>3</a:t>
                      </a:r>
                      <a:endParaRPr lang="en-US" sz="2400" dirty="0"/>
                    </a:p>
                  </a:txBody>
                  <a:tcPr marL="91441" marR="91441"/>
                </a:tc>
                <a:tc>
                  <a:txBody>
                    <a:bodyPr/>
                    <a:lstStyle/>
                    <a:p>
                      <a:r>
                        <a:rPr lang="en-GB" sz="2400" dirty="0" smtClean="0"/>
                        <a:t>25.6</a:t>
                      </a:r>
                      <a:endParaRPr lang="en-US" sz="2400" dirty="0"/>
                    </a:p>
                  </a:txBody>
                  <a:tcPr marL="91441" marR="91441"/>
                </a:tc>
                <a:tc>
                  <a:txBody>
                    <a:bodyPr/>
                    <a:lstStyle/>
                    <a:p>
                      <a:r>
                        <a:rPr lang="en-GB" sz="2400" dirty="0" smtClean="0"/>
                        <a:t>42</a:t>
                      </a:r>
                      <a:endParaRPr lang="en-US" sz="2400" dirty="0"/>
                    </a:p>
                  </a:txBody>
                  <a:tcPr marL="91441" marR="91441"/>
                </a:tc>
                <a:extLst>
                  <a:ext uri="{0D108BD9-81ED-4DB2-BD59-A6C34878D82A}">
                    <a16:rowId xmlns:a16="http://schemas.microsoft.com/office/drawing/2014/main" val="511216860"/>
                  </a:ext>
                </a:extLst>
              </a:tr>
              <a:tr h="548486">
                <a:tc>
                  <a:txBody>
                    <a:bodyPr/>
                    <a:lstStyle/>
                    <a:p>
                      <a:r>
                        <a:rPr lang="en-GB" sz="2400" dirty="0" smtClean="0"/>
                        <a:t>Mode</a:t>
                      </a:r>
                      <a:endParaRPr lang="en-US" sz="2400" dirty="0"/>
                    </a:p>
                  </a:txBody>
                  <a:tcPr marL="91441" marR="91441"/>
                </a:tc>
                <a:tc>
                  <a:txBody>
                    <a:bodyPr/>
                    <a:lstStyle/>
                    <a:p>
                      <a:r>
                        <a:rPr lang="en-GB" sz="2400" dirty="0" smtClean="0"/>
                        <a:t>3</a:t>
                      </a:r>
                      <a:endParaRPr lang="en-US" sz="2400" dirty="0"/>
                    </a:p>
                  </a:txBody>
                  <a:tcPr marL="91441" marR="91441"/>
                </a:tc>
                <a:tc>
                  <a:txBody>
                    <a:bodyPr/>
                    <a:lstStyle/>
                    <a:p>
                      <a:r>
                        <a:rPr lang="en-GB" sz="2400" dirty="0" smtClean="0"/>
                        <a:t>21</a:t>
                      </a:r>
                      <a:endParaRPr lang="en-US" sz="2400" dirty="0"/>
                    </a:p>
                  </a:txBody>
                  <a:tcPr marL="91441" marR="91441"/>
                </a:tc>
                <a:tc>
                  <a:txBody>
                    <a:bodyPr/>
                    <a:lstStyle/>
                    <a:p>
                      <a:r>
                        <a:rPr lang="en-GB" sz="2400" dirty="0" smtClean="0"/>
                        <a:t>3</a:t>
                      </a:r>
                      <a:endParaRPr lang="en-US" sz="2400" dirty="0"/>
                    </a:p>
                  </a:txBody>
                  <a:tcPr marL="91441" marR="91441"/>
                </a:tc>
                <a:extLst>
                  <a:ext uri="{0D108BD9-81ED-4DB2-BD59-A6C34878D82A}">
                    <a16:rowId xmlns:a16="http://schemas.microsoft.com/office/drawing/2014/main" val="1881374006"/>
                  </a:ext>
                </a:extLst>
              </a:tr>
              <a:tr h="548486">
                <a:tc>
                  <a:txBody>
                    <a:bodyPr/>
                    <a:lstStyle/>
                    <a:p>
                      <a:r>
                        <a:rPr lang="en-GB" sz="2400" dirty="0" smtClean="0"/>
                        <a:t>Minimum</a:t>
                      </a:r>
                      <a:endParaRPr lang="en-US" sz="2400" dirty="0"/>
                    </a:p>
                  </a:txBody>
                  <a:tcPr marL="91441" marR="91441"/>
                </a:tc>
                <a:tc>
                  <a:txBody>
                    <a:bodyPr/>
                    <a:lstStyle/>
                    <a:p>
                      <a:r>
                        <a:rPr lang="en-GB" sz="2400" dirty="0" smtClean="0"/>
                        <a:t>1</a:t>
                      </a:r>
                      <a:endParaRPr lang="en-US" sz="2400" dirty="0"/>
                    </a:p>
                  </a:txBody>
                  <a:tcPr marL="91441" marR="91441"/>
                </a:tc>
                <a:tc>
                  <a:txBody>
                    <a:bodyPr/>
                    <a:lstStyle/>
                    <a:p>
                      <a:r>
                        <a:rPr lang="en-GB" sz="2400" dirty="0" smtClean="0"/>
                        <a:t>8.3</a:t>
                      </a:r>
                      <a:endParaRPr lang="en-US" sz="2400" dirty="0"/>
                    </a:p>
                  </a:txBody>
                  <a:tcPr marL="91441" marR="91441"/>
                </a:tc>
                <a:tc>
                  <a:txBody>
                    <a:bodyPr/>
                    <a:lstStyle/>
                    <a:p>
                      <a:r>
                        <a:rPr lang="en-GB" sz="2400" dirty="0" smtClean="0"/>
                        <a:t>0</a:t>
                      </a:r>
                      <a:endParaRPr lang="en-US" sz="2400" dirty="0"/>
                    </a:p>
                  </a:txBody>
                  <a:tcPr marL="91441" marR="91441"/>
                </a:tc>
                <a:extLst>
                  <a:ext uri="{0D108BD9-81ED-4DB2-BD59-A6C34878D82A}">
                    <a16:rowId xmlns:a16="http://schemas.microsoft.com/office/drawing/2014/main" val="4153882122"/>
                  </a:ext>
                </a:extLst>
              </a:tr>
              <a:tr h="548486">
                <a:tc>
                  <a:txBody>
                    <a:bodyPr/>
                    <a:lstStyle/>
                    <a:p>
                      <a:r>
                        <a:rPr lang="en-GB" sz="2400" dirty="0" smtClean="0"/>
                        <a:t>Maximum</a:t>
                      </a:r>
                      <a:endParaRPr lang="en-US" sz="2400" dirty="0"/>
                    </a:p>
                  </a:txBody>
                  <a:tcPr marL="91441" marR="91441"/>
                </a:tc>
                <a:tc>
                  <a:txBody>
                    <a:bodyPr/>
                    <a:lstStyle/>
                    <a:p>
                      <a:r>
                        <a:rPr lang="en-GB" sz="2400" dirty="0" smtClean="0"/>
                        <a:t>10</a:t>
                      </a:r>
                      <a:endParaRPr lang="en-US" sz="2400" dirty="0"/>
                    </a:p>
                  </a:txBody>
                  <a:tcPr marL="91441" marR="91441"/>
                </a:tc>
                <a:tc>
                  <a:txBody>
                    <a:bodyPr/>
                    <a:lstStyle/>
                    <a:p>
                      <a:r>
                        <a:rPr lang="en-GB" sz="2400" dirty="0" smtClean="0"/>
                        <a:t>65.3</a:t>
                      </a:r>
                      <a:endParaRPr lang="en-US" sz="2400" dirty="0"/>
                    </a:p>
                  </a:txBody>
                  <a:tcPr marL="91441" marR="91441"/>
                </a:tc>
                <a:tc>
                  <a:txBody>
                    <a:bodyPr/>
                    <a:lstStyle/>
                    <a:p>
                      <a:r>
                        <a:rPr lang="en-GB" sz="2400" dirty="0" smtClean="0"/>
                        <a:t>100</a:t>
                      </a:r>
                      <a:endParaRPr lang="en-US" sz="2400" dirty="0"/>
                    </a:p>
                  </a:txBody>
                  <a:tcPr marL="91441" marR="91441"/>
                </a:tc>
                <a:extLst>
                  <a:ext uri="{0D108BD9-81ED-4DB2-BD59-A6C34878D82A}">
                    <a16:rowId xmlns:a16="http://schemas.microsoft.com/office/drawing/2014/main" val="1855581427"/>
                  </a:ext>
                </a:extLst>
              </a:tr>
              <a:tr h="548486">
                <a:tc>
                  <a:txBody>
                    <a:bodyPr/>
                    <a:lstStyle/>
                    <a:p>
                      <a:r>
                        <a:rPr lang="en-GB" sz="2400" dirty="0" smtClean="0"/>
                        <a:t>Range</a:t>
                      </a:r>
                      <a:endParaRPr lang="en-US" sz="2400" dirty="0"/>
                    </a:p>
                  </a:txBody>
                  <a:tcPr marL="91441" marR="91441"/>
                </a:tc>
                <a:tc>
                  <a:txBody>
                    <a:bodyPr/>
                    <a:lstStyle/>
                    <a:p>
                      <a:r>
                        <a:rPr lang="en-GB" sz="2400" dirty="0" smtClean="0"/>
                        <a:t>9</a:t>
                      </a:r>
                      <a:endParaRPr lang="en-US" sz="2400" dirty="0"/>
                    </a:p>
                  </a:txBody>
                  <a:tcPr marL="91441" marR="91441"/>
                </a:tc>
                <a:tc>
                  <a:txBody>
                    <a:bodyPr/>
                    <a:lstStyle/>
                    <a:p>
                      <a:r>
                        <a:rPr lang="en-GB" sz="2400" dirty="0" smtClean="0"/>
                        <a:t>56.9</a:t>
                      </a:r>
                      <a:endParaRPr lang="en-US" sz="2400" dirty="0"/>
                    </a:p>
                  </a:txBody>
                  <a:tcPr marL="91441" marR="91441"/>
                </a:tc>
                <a:tc>
                  <a:txBody>
                    <a:bodyPr/>
                    <a:lstStyle/>
                    <a:p>
                      <a:r>
                        <a:rPr lang="en-GB" sz="2400" dirty="0" smtClean="0"/>
                        <a:t>100</a:t>
                      </a:r>
                      <a:endParaRPr lang="en-US" sz="2400" dirty="0"/>
                    </a:p>
                  </a:txBody>
                  <a:tcPr marL="91441" marR="91441"/>
                </a:tc>
                <a:extLst>
                  <a:ext uri="{0D108BD9-81ED-4DB2-BD59-A6C34878D82A}">
                    <a16:rowId xmlns:a16="http://schemas.microsoft.com/office/drawing/2014/main" val="2336304401"/>
                  </a:ext>
                </a:extLst>
              </a:tr>
              <a:tr h="548486">
                <a:tc>
                  <a:txBody>
                    <a:bodyPr/>
                    <a:lstStyle/>
                    <a:p>
                      <a:r>
                        <a:rPr lang="en-GB" sz="2400" dirty="0" smtClean="0"/>
                        <a:t>Standard deviation</a:t>
                      </a:r>
                      <a:endParaRPr lang="en-US" sz="2400" dirty="0"/>
                    </a:p>
                  </a:txBody>
                  <a:tcPr marL="91441" marR="91441"/>
                </a:tc>
                <a:tc>
                  <a:txBody>
                    <a:bodyPr/>
                    <a:lstStyle/>
                    <a:p>
                      <a:r>
                        <a:rPr lang="en-GB" sz="2400" dirty="0" smtClean="0"/>
                        <a:t>1.37</a:t>
                      </a:r>
                      <a:endParaRPr lang="en-US" sz="2400" dirty="0"/>
                    </a:p>
                  </a:txBody>
                  <a:tcPr marL="91441" marR="91441"/>
                </a:tc>
                <a:tc>
                  <a:txBody>
                    <a:bodyPr/>
                    <a:lstStyle/>
                    <a:p>
                      <a:r>
                        <a:rPr lang="en-GB" sz="2400" dirty="0" smtClean="0"/>
                        <a:t>6.1</a:t>
                      </a:r>
                      <a:endParaRPr lang="en-US" sz="2400" dirty="0"/>
                    </a:p>
                  </a:txBody>
                  <a:tcPr marL="91441" marR="91441"/>
                </a:tc>
                <a:tc>
                  <a:txBody>
                    <a:bodyPr/>
                    <a:lstStyle/>
                    <a:p>
                      <a:r>
                        <a:rPr lang="en-GB" sz="2400" dirty="0" smtClean="0"/>
                        <a:t>23.8</a:t>
                      </a:r>
                      <a:endParaRPr lang="en-US" sz="2400" dirty="0"/>
                    </a:p>
                  </a:txBody>
                  <a:tcPr marL="91441" marR="91441"/>
                </a:tc>
                <a:extLst>
                  <a:ext uri="{0D108BD9-81ED-4DB2-BD59-A6C34878D82A}">
                    <a16:rowId xmlns:a16="http://schemas.microsoft.com/office/drawing/2014/main" val="4034465521"/>
                  </a:ext>
                </a:extLst>
              </a:tr>
            </a:tbl>
          </a:graphicData>
        </a:graphic>
      </p:graphicFrame>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26217098"/>
      </p:ext>
    </p:extLst>
  </p:cSld>
  <p:clrMapOvr>
    <a:masterClrMapping/>
  </p:clrMapOvr>
  <mc:AlternateContent xmlns:mc="http://schemas.openxmlformats.org/markup-compatibility/2006" xmlns:p14="http://schemas.microsoft.com/office/powerpoint/2010/main">
    <mc:Choice Requires="p14">
      <p:transition spd="slow" p14:dur="2000" advTm="105257"/>
    </mc:Choice>
    <mc:Fallback xmlns="">
      <p:transition spd="slow" advTm="105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692" y="154236"/>
            <a:ext cx="10515600" cy="533917"/>
          </a:xfrm>
        </p:spPr>
        <p:txBody>
          <a:bodyPr>
            <a:normAutofit fontScale="90000"/>
          </a:bodyPr>
          <a:lstStyle/>
          <a:p>
            <a:r>
              <a:rPr lang="en-GB" dirty="0" smtClean="0"/>
              <a:t>Summary</a:t>
            </a:r>
            <a:endParaRPr lang="en-US" dirty="0"/>
          </a:p>
        </p:txBody>
      </p:sp>
      <p:sp>
        <p:nvSpPr>
          <p:cNvPr id="4" name="Rectangle 3"/>
          <p:cNvSpPr/>
          <p:nvPr/>
        </p:nvSpPr>
        <p:spPr>
          <a:xfrm>
            <a:off x="120338" y="688152"/>
            <a:ext cx="11921098" cy="5324535"/>
          </a:xfrm>
          <a:prstGeom prst="rect">
            <a:avLst/>
          </a:prstGeom>
        </p:spPr>
        <p:txBody>
          <a:bodyPr wrap="square">
            <a:spAutoFit/>
          </a:bodyPr>
          <a:lstStyle/>
          <a:p>
            <a:endParaRPr lang="en-US" sz="2000" dirty="0" smtClean="0"/>
          </a:p>
          <a:p>
            <a:r>
              <a:rPr lang="en-US" sz="2000" b="1" dirty="0" smtClean="0"/>
              <a:t>Household Size:</a:t>
            </a:r>
            <a:endParaRPr lang="en-US" sz="2000" b="1" dirty="0"/>
          </a:p>
          <a:p>
            <a:r>
              <a:rPr lang="en-US" sz="2000" dirty="0"/>
              <a:t>•	</a:t>
            </a:r>
            <a:r>
              <a:rPr lang="en-US" sz="2000" dirty="0" smtClean="0"/>
              <a:t>2.85 </a:t>
            </a:r>
            <a:r>
              <a:rPr lang="en-US" sz="2000" dirty="0"/>
              <a:t>individuals per </a:t>
            </a:r>
            <a:r>
              <a:rPr lang="en-US" sz="2000" dirty="0" smtClean="0"/>
              <a:t>household</a:t>
            </a:r>
            <a:endParaRPr lang="en-US" sz="2000" dirty="0"/>
          </a:p>
          <a:p>
            <a:r>
              <a:rPr lang="en-US" sz="2000" dirty="0"/>
              <a:t>•	There is some variability </a:t>
            </a:r>
            <a:r>
              <a:rPr lang="en-US" sz="2000" dirty="0" smtClean="0"/>
              <a:t>of </a:t>
            </a:r>
            <a:r>
              <a:rPr lang="en-US" sz="2000" dirty="0"/>
              <a:t>approximately </a:t>
            </a:r>
            <a:r>
              <a:rPr lang="en-US" sz="2000" dirty="0" smtClean="0"/>
              <a:t>1.37 around the mean</a:t>
            </a:r>
            <a:endParaRPr lang="en-US" sz="2000" dirty="0"/>
          </a:p>
          <a:p>
            <a:r>
              <a:rPr lang="en-US" sz="2000" dirty="0"/>
              <a:t>•	The minimum household size is 1, indicating single-person </a:t>
            </a:r>
            <a:r>
              <a:rPr lang="en-US" sz="2000" dirty="0" smtClean="0"/>
              <a:t>households</a:t>
            </a:r>
          </a:p>
          <a:p>
            <a:endParaRPr lang="en-US" sz="2000" dirty="0" smtClean="0"/>
          </a:p>
          <a:p>
            <a:r>
              <a:rPr lang="en-US" sz="2000" b="1" dirty="0" smtClean="0"/>
              <a:t>Body Mass Index:</a:t>
            </a:r>
          </a:p>
          <a:p>
            <a:r>
              <a:rPr lang="en-US" sz="2000" dirty="0" smtClean="0"/>
              <a:t>•</a:t>
            </a:r>
            <a:r>
              <a:rPr lang="en-US" sz="2000" dirty="0"/>
              <a:t>	The mean BMI is approximately 25.92, which falls within the range considered as </a:t>
            </a:r>
            <a:r>
              <a:rPr lang="en-US" sz="2000" dirty="0" smtClean="0"/>
              <a:t>overweight</a:t>
            </a:r>
            <a:endParaRPr lang="en-US" sz="2000" dirty="0"/>
          </a:p>
          <a:p>
            <a:r>
              <a:rPr lang="en-US" sz="2000" dirty="0"/>
              <a:t>•	</a:t>
            </a:r>
            <a:r>
              <a:rPr lang="en-US" sz="2000" dirty="0" smtClean="0"/>
              <a:t>There is variability </a:t>
            </a:r>
            <a:r>
              <a:rPr lang="en-US" sz="2000" dirty="0"/>
              <a:t>in BMI across the </a:t>
            </a:r>
            <a:r>
              <a:rPr lang="en-US" sz="2000" dirty="0" smtClean="0"/>
              <a:t>sample at 6.14</a:t>
            </a:r>
            <a:endParaRPr lang="en-US" sz="2000" dirty="0"/>
          </a:p>
          <a:p>
            <a:r>
              <a:rPr lang="en-US" sz="2000" dirty="0"/>
              <a:t>•	The BMI values range from 8.34 to 65.28, indicating a wide range of body </a:t>
            </a:r>
            <a:r>
              <a:rPr lang="en-US" sz="2000" dirty="0" smtClean="0"/>
              <a:t>structures </a:t>
            </a:r>
            <a:r>
              <a:rPr lang="en-US" sz="2000" dirty="0"/>
              <a:t>in the sample.</a:t>
            </a:r>
          </a:p>
          <a:p>
            <a:endParaRPr lang="en-US" sz="2000" b="1" dirty="0" smtClean="0"/>
          </a:p>
          <a:p>
            <a:r>
              <a:rPr lang="en-US" sz="2000" b="1" dirty="0" smtClean="0"/>
              <a:t>Age</a:t>
            </a:r>
            <a:r>
              <a:rPr lang="en-US" sz="2000" b="1" dirty="0"/>
              <a:t>:</a:t>
            </a:r>
          </a:p>
          <a:p>
            <a:r>
              <a:rPr lang="en-US" sz="2000" dirty="0"/>
              <a:t>•	The mean age is approximately 41.56 years.</a:t>
            </a:r>
          </a:p>
          <a:p>
            <a:r>
              <a:rPr lang="en-US" sz="2000" dirty="0"/>
              <a:t>•	The standard deviation of approximately 23.83 indicates considerable variability in ages across the sample.</a:t>
            </a:r>
          </a:p>
          <a:p>
            <a:r>
              <a:rPr lang="en-US" sz="2000" dirty="0"/>
              <a:t>•	The age values range from 0 (indicating infants or very young children) to 100 (indicating the oldest individuals in the </a:t>
            </a:r>
            <a:r>
              <a:rPr lang="en-US" sz="2000" dirty="0" smtClean="0"/>
              <a:t>sample</a:t>
            </a:r>
            <a:endParaRPr lang="en-US" sz="2000" dirty="0"/>
          </a:p>
        </p:txBody>
      </p:sp>
    </p:spTree>
    <p:extLst>
      <p:ext uri="{BB962C8B-B14F-4D97-AF65-F5344CB8AC3E}">
        <p14:creationId xmlns:p14="http://schemas.microsoft.com/office/powerpoint/2010/main" val="588821034"/>
      </p:ext>
    </p:extLst>
  </p:cSld>
  <p:clrMapOvr>
    <a:masterClrMapping/>
  </p:clrMapOvr>
  <mc:AlternateContent xmlns:mc="http://schemas.openxmlformats.org/markup-compatibility/2006" xmlns:p14="http://schemas.microsoft.com/office/powerpoint/2010/main">
    <mc:Choice Requires="p14">
      <p:transition spd="slow" p14:dur="2000" advTm="1166"/>
    </mc:Choice>
    <mc:Fallback xmlns="">
      <p:transition spd="slow" advTm="1166"/>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6141"/>
            <a:ext cx="10515600" cy="338260"/>
          </a:xfrm>
        </p:spPr>
        <p:txBody>
          <a:bodyPr>
            <a:normAutofit fontScale="90000"/>
          </a:bodyPr>
          <a:lstStyle/>
          <a:p>
            <a:r>
              <a:rPr lang="en-GB" sz="3600" b="0" i="0" u="none" strike="noStrike" dirty="0" smtClean="0">
                <a:solidFill>
                  <a:srgbClr val="373A3C"/>
                </a:solidFill>
                <a:effectLst/>
                <a:latin typeface="arial" panose="020B0604020202020204" pitchFamily="34" charset="0"/>
              </a:rPr>
              <a:t>Inferential Statistics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86740926"/>
              </p:ext>
            </p:extLst>
          </p:nvPr>
        </p:nvGraphicFramePr>
        <p:xfrm>
          <a:off x="486508" y="2060543"/>
          <a:ext cx="10204939" cy="3512238"/>
        </p:xfrm>
        <a:graphic>
          <a:graphicData uri="http://schemas.openxmlformats.org/drawingml/2006/table">
            <a:tbl>
              <a:tblPr firstRow="1" bandRow="1">
                <a:tableStyleId>{5C22544A-7EE6-4342-B048-85BDC9FD1C3A}</a:tableStyleId>
              </a:tblPr>
              <a:tblGrid>
                <a:gridCol w="2551235">
                  <a:extLst>
                    <a:ext uri="{9D8B030D-6E8A-4147-A177-3AD203B41FA5}">
                      <a16:colId xmlns:a16="http://schemas.microsoft.com/office/drawing/2014/main" val="3582691336"/>
                    </a:ext>
                  </a:extLst>
                </a:gridCol>
                <a:gridCol w="2551235">
                  <a:extLst>
                    <a:ext uri="{9D8B030D-6E8A-4147-A177-3AD203B41FA5}">
                      <a16:colId xmlns:a16="http://schemas.microsoft.com/office/drawing/2014/main" val="3344862098"/>
                    </a:ext>
                  </a:extLst>
                </a:gridCol>
                <a:gridCol w="1780461">
                  <a:extLst>
                    <a:ext uri="{9D8B030D-6E8A-4147-A177-3AD203B41FA5}">
                      <a16:colId xmlns:a16="http://schemas.microsoft.com/office/drawing/2014/main" val="1028962423"/>
                    </a:ext>
                  </a:extLst>
                </a:gridCol>
                <a:gridCol w="3322008">
                  <a:extLst>
                    <a:ext uri="{9D8B030D-6E8A-4147-A177-3AD203B41FA5}">
                      <a16:colId xmlns:a16="http://schemas.microsoft.com/office/drawing/2014/main" val="1542313638"/>
                    </a:ext>
                  </a:extLst>
                </a:gridCol>
              </a:tblGrid>
              <a:tr h="965145">
                <a:tc>
                  <a:txBody>
                    <a:bodyPr/>
                    <a:lstStyle/>
                    <a:p>
                      <a:endParaRPr lang="en-US" dirty="0"/>
                    </a:p>
                  </a:txBody>
                  <a:tcPr/>
                </a:tc>
                <a:tc gridSpan="2">
                  <a:txBody>
                    <a:bodyPr/>
                    <a:lstStyle/>
                    <a:p>
                      <a:pPr algn="ctr"/>
                      <a:r>
                        <a:rPr lang="en-GB" sz="2400" dirty="0" smtClean="0"/>
                        <a:t>Drinking Status</a:t>
                      </a:r>
                      <a:endParaRPr lang="en-US" sz="2400" dirty="0"/>
                    </a:p>
                  </a:txBody>
                  <a:tcPr/>
                </a:tc>
                <a:tc hMerge="1">
                  <a:txBody>
                    <a:bodyPr/>
                    <a:lstStyle/>
                    <a:p>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Value of the test and p value</a:t>
                      </a:r>
                    </a:p>
                    <a:p>
                      <a:endParaRPr lang="en-US" dirty="0"/>
                    </a:p>
                  </a:txBody>
                  <a:tcPr/>
                </a:tc>
                <a:extLst>
                  <a:ext uri="{0D108BD9-81ED-4DB2-BD59-A6C34878D82A}">
                    <a16:rowId xmlns:a16="http://schemas.microsoft.com/office/drawing/2014/main" val="1530761146"/>
                  </a:ext>
                </a:extLst>
              </a:tr>
              <a:tr h="804986">
                <a:tc>
                  <a:txBody>
                    <a:bodyPr/>
                    <a:lstStyle/>
                    <a:p>
                      <a:r>
                        <a:rPr lang="en-GB" dirty="0" smtClean="0"/>
                        <a:t>Gender</a:t>
                      </a:r>
                      <a:endParaRPr lang="en-US" dirty="0"/>
                    </a:p>
                  </a:txBody>
                  <a:tcPr/>
                </a:tc>
                <a:tc>
                  <a:txBody>
                    <a:bodyPr/>
                    <a:lstStyle/>
                    <a:p>
                      <a:r>
                        <a:rPr lang="en-GB" sz="2400" b="1" dirty="0" smtClean="0"/>
                        <a:t>Yes</a:t>
                      </a:r>
                    </a:p>
                    <a:p>
                      <a:r>
                        <a:rPr lang="en-GB" sz="1600" b="1" dirty="0" smtClean="0"/>
                        <a:t>N (%)</a:t>
                      </a:r>
                      <a:endParaRPr lang="en-US" sz="1600" b="1" dirty="0"/>
                    </a:p>
                  </a:txBody>
                  <a:tcPr/>
                </a:tc>
                <a:tc>
                  <a:txBody>
                    <a:bodyPr/>
                    <a:lstStyle/>
                    <a:p>
                      <a:r>
                        <a:rPr lang="en-GB" sz="2400" b="1" dirty="0" smtClean="0"/>
                        <a:t>No</a:t>
                      </a:r>
                    </a:p>
                    <a:p>
                      <a:r>
                        <a:rPr lang="en-GB" sz="1600" b="1" dirty="0" smtClean="0"/>
                        <a:t>N (%)</a:t>
                      </a:r>
                      <a:endParaRPr lang="en-US" sz="1600" b="1" dirty="0"/>
                    </a:p>
                  </a:txBody>
                  <a:tcPr/>
                </a:tc>
                <a:tc rowSpan="3">
                  <a:txBody>
                    <a:bodyPr/>
                    <a:lstStyle/>
                    <a:p>
                      <a:endParaRPr lang="en-GB" sz="2400" dirty="0" smtClean="0"/>
                    </a:p>
                    <a:p>
                      <a:endParaRPr lang="en-GB" sz="2400" dirty="0" smtClean="0"/>
                    </a:p>
                    <a:p>
                      <a:r>
                        <a:rPr lang="en-GB" sz="2400" dirty="0" smtClean="0"/>
                        <a:t>Chi-square</a:t>
                      </a:r>
                      <a:r>
                        <a:rPr lang="en-GB" sz="2400" baseline="0" dirty="0" smtClean="0"/>
                        <a:t> = 114.15</a:t>
                      </a:r>
                    </a:p>
                    <a:p>
                      <a:endParaRPr lang="en-GB" sz="2400" baseline="0" dirty="0" smtClean="0"/>
                    </a:p>
                    <a:p>
                      <a:r>
                        <a:rPr lang="en-GB" sz="2400" baseline="0" dirty="0" smtClean="0"/>
                        <a:t>P-value = </a:t>
                      </a:r>
                      <a:r>
                        <a:rPr lang="en-US" sz="2400" dirty="0" smtClean="0"/>
                        <a:t>2.2e-16</a:t>
                      </a:r>
                      <a:endParaRPr lang="en-US" sz="2400" dirty="0"/>
                    </a:p>
                  </a:txBody>
                  <a:tcPr/>
                </a:tc>
                <a:extLst>
                  <a:ext uri="{0D108BD9-81ED-4DB2-BD59-A6C34878D82A}">
                    <a16:rowId xmlns:a16="http://schemas.microsoft.com/office/drawing/2014/main" val="3478390207"/>
                  </a:ext>
                </a:extLst>
              </a:tr>
              <a:tr h="804986">
                <a:tc>
                  <a:txBody>
                    <a:bodyPr/>
                    <a:lstStyle/>
                    <a:p>
                      <a:r>
                        <a:rPr lang="en-GB" b="1" dirty="0" smtClean="0"/>
                        <a:t>Male</a:t>
                      </a:r>
                      <a:endParaRPr lang="en-US" b="1" dirty="0"/>
                    </a:p>
                  </a:txBody>
                  <a:tcPr/>
                </a:tc>
                <a:tc>
                  <a:txBody>
                    <a:bodyPr/>
                    <a:lstStyle/>
                    <a:p>
                      <a:r>
                        <a:rPr lang="en-GB" dirty="0" smtClean="0"/>
                        <a:t>3172 (37.16%)</a:t>
                      </a:r>
                      <a:endParaRPr lang="en-US" dirty="0"/>
                    </a:p>
                  </a:txBody>
                  <a:tcPr/>
                </a:tc>
                <a:tc>
                  <a:txBody>
                    <a:bodyPr/>
                    <a:lstStyle/>
                    <a:p>
                      <a:r>
                        <a:rPr lang="en-GB" dirty="0" smtClean="0"/>
                        <a:t>605 (7.1%)</a:t>
                      </a:r>
                      <a:endParaRPr lang="en-US" dirty="0"/>
                    </a:p>
                  </a:txBody>
                  <a:tcPr/>
                </a:tc>
                <a:tc vMerge="1">
                  <a:txBody>
                    <a:bodyPr/>
                    <a:lstStyle/>
                    <a:p>
                      <a:endParaRPr lang="en-US" dirty="0"/>
                    </a:p>
                  </a:txBody>
                  <a:tcPr/>
                </a:tc>
                <a:extLst>
                  <a:ext uri="{0D108BD9-81ED-4DB2-BD59-A6C34878D82A}">
                    <a16:rowId xmlns:a16="http://schemas.microsoft.com/office/drawing/2014/main" val="565143500"/>
                  </a:ext>
                </a:extLst>
              </a:tr>
              <a:tr h="804986">
                <a:tc>
                  <a:txBody>
                    <a:bodyPr/>
                    <a:lstStyle/>
                    <a:p>
                      <a:r>
                        <a:rPr lang="en-GB" b="1" dirty="0" smtClean="0"/>
                        <a:t>Female</a:t>
                      </a:r>
                      <a:endParaRPr lang="en-US" b="1" dirty="0"/>
                    </a:p>
                  </a:txBody>
                  <a:tcPr/>
                </a:tc>
                <a:tc>
                  <a:txBody>
                    <a:bodyPr/>
                    <a:lstStyle/>
                    <a:p>
                      <a:r>
                        <a:rPr lang="en-GB" dirty="0" smtClean="0"/>
                        <a:t>3540(41.48%)</a:t>
                      </a:r>
                      <a:endParaRPr lang="en-US" dirty="0"/>
                    </a:p>
                  </a:txBody>
                  <a:tcPr/>
                </a:tc>
                <a:tc>
                  <a:txBody>
                    <a:bodyPr/>
                    <a:lstStyle/>
                    <a:p>
                      <a:r>
                        <a:rPr lang="en-GB" dirty="0" smtClean="0"/>
                        <a:t>1217 (14.26%)</a:t>
                      </a:r>
                      <a:endParaRPr lang="en-US" dirty="0"/>
                    </a:p>
                  </a:txBody>
                  <a:tcPr/>
                </a:tc>
                <a:tc vMerge="1">
                  <a:txBody>
                    <a:bodyPr/>
                    <a:lstStyle/>
                    <a:p>
                      <a:endParaRPr lang="en-US" dirty="0"/>
                    </a:p>
                  </a:txBody>
                  <a:tcPr/>
                </a:tc>
                <a:extLst>
                  <a:ext uri="{0D108BD9-81ED-4DB2-BD59-A6C34878D82A}">
                    <a16:rowId xmlns:a16="http://schemas.microsoft.com/office/drawing/2014/main" val="5636029"/>
                  </a:ext>
                </a:extLst>
              </a:tr>
            </a:tbl>
          </a:graphicData>
        </a:graphic>
      </p:graphicFrame>
      <p:sp>
        <p:nvSpPr>
          <p:cNvPr id="5" name="Rectangle 4"/>
          <p:cNvSpPr/>
          <p:nvPr/>
        </p:nvSpPr>
        <p:spPr>
          <a:xfrm>
            <a:off x="674076" y="1164306"/>
            <a:ext cx="9542586" cy="369332"/>
          </a:xfrm>
          <a:prstGeom prst="rect">
            <a:avLst/>
          </a:prstGeom>
        </p:spPr>
        <p:txBody>
          <a:bodyPr wrap="square">
            <a:spAutoFit/>
          </a:bodyPr>
          <a:lstStyle/>
          <a:p>
            <a:r>
              <a:rPr lang="en-US" dirty="0"/>
              <a:t>a. Run a significance test to find out which gender drinks more alcohol</a:t>
            </a: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22794705"/>
      </p:ext>
    </p:extLst>
  </p:cSld>
  <p:clrMapOvr>
    <a:masterClrMapping/>
  </p:clrMapOvr>
  <mc:AlternateContent xmlns:mc="http://schemas.openxmlformats.org/markup-compatibility/2006" xmlns:p14="http://schemas.microsoft.com/office/powerpoint/2010/main">
    <mc:Choice Requires="p14">
      <p:transition spd="slow" p14:dur="2000" advTm="88122"/>
    </mc:Choice>
    <mc:Fallback xmlns="">
      <p:transition spd="slow" advTm="88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6291</TotalTime>
  <Words>1558</Words>
  <Application>Microsoft Office PowerPoint</Application>
  <PresentationFormat>Widescreen</PresentationFormat>
  <Paragraphs>326</Paragraphs>
  <Slides>36</Slides>
  <Notes>10</Notes>
  <HiddenSlides>0</HiddenSlides>
  <MMClips>19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Arial</vt:lpstr>
      <vt:lpstr>Calibri</vt:lpstr>
      <vt:lpstr>Calibri Light</vt:lpstr>
      <vt:lpstr>Lucida Console</vt:lpstr>
      <vt:lpstr>Lucida Sans Typewriter</vt:lpstr>
      <vt:lpstr>Wingdings</vt:lpstr>
      <vt:lpstr>Office Theme</vt:lpstr>
      <vt:lpstr>Statistical Presentation</vt:lpstr>
      <vt:lpstr>Introduction</vt:lpstr>
      <vt:lpstr>Types of analyses performed  </vt:lpstr>
      <vt:lpstr>Why R? </vt:lpstr>
      <vt:lpstr>Descriptive Statistics</vt:lpstr>
      <vt:lpstr>Summary</vt:lpstr>
      <vt:lpstr>Find the mean, median, mode, minimum, maximum, range and standard deviation of household size, BMI and age at last birthday</vt:lpstr>
      <vt:lpstr>Summary</vt:lpstr>
      <vt:lpstr>Inferential Statistics</vt:lpstr>
      <vt:lpstr>Summary</vt:lpstr>
      <vt:lpstr>PowerPoint Presentation</vt:lpstr>
      <vt:lpstr>Summary</vt:lpstr>
      <vt:lpstr>PowerPoint Presentation</vt:lpstr>
      <vt:lpstr>check for normal distribution in the height data</vt:lpstr>
      <vt:lpstr>    i. Valid height </vt:lpstr>
      <vt:lpstr>PowerPoint Presentation</vt:lpstr>
      <vt:lpstr>  Investigate whether there is a statistical difference between men and women on the following variables:  i. Valid weight </vt:lpstr>
      <vt:lpstr>check for normal distribution in the weight data</vt:lpstr>
      <vt:lpstr>PowerPoint Presentation</vt:lpstr>
      <vt:lpstr>PowerPoint Presentation</vt:lpstr>
      <vt:lpstr>Correlation summary</vt:lpstr>
      <vt:lpstr>A discussion of findings with reference to relevant literature on gender and alcohol in the UK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Presentation</dc:title>
  <dc:creator>Alex Mutebe</dc:creator>
  <cp:lastModifiedBy>Alex Mutebe</cp:lastModifiedBy>
  <cp:revision>127</cp:revision>
  <dcterms:created xsi:type="dcterms:W3CDTF">2024-02-12T08:09:55Z</dcterms:created>
  <dcterms:modified xsi:type="dcterms:W3CDTF">2024-02-16T18:13:09Z</dcterms:modified>
</cp:coreProperties>
</file>